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303" r:id="rId2"/>
    <p:sldId id="296" r:id="rId3"/>
    <p:sldId id="257" r:id="rId4"/>
    <p:sldId id="300" r:id="rId5"/>
    <p:sldId id="427" r:id="rId6"/>
    <p:sldId id="429" r:id="rId7"/>
    <p:sldId id="305" r:id="rId8"/>
    <p:sldId id="299" r:id="rId9"/>
    <p:sldId id="301" r:id="rId10"/>
    <p:sldId id="304" r:id="rId11"/>
    <p:sldId id="302" r:id="rId12"/>
  </p:sldIdLst>
  <p:sldSz cx="9144000" cy="5715000" type="screen16x10"/>
  <p:notesSz cx="6858000" cy="9144000"/>
  <p:custDataLst>
    <p:tags r:id="rId14"/>
  </p:custDataLst>
  <p:defaultTextStyle>
    <a:defPPr>
      <a:defRPr lang="sv-S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9F9F9"/>
    <a:srgbClr val="ED7D31"/>
    <a:srgbClr val="5B9BD5"/>
    <a:srgbClr val="D88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50" autoAdjust="0"/>
  </p:normalViewPr>
  <p:slideViewPr>
    <p:cSldViewPr snapToGrid="0">
      <p:cViewPr varScale="1">
        <p:scale>
          <a:sx n="96" d="100"/>
          <a:sy n="96" d="100"/>
        </p:scale>
        <p:origin x="10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45FB5-BCD8-4D2E-95CC-2F9E586D561C}" type="datetimeFigureOut">
              <a:rPr lang="sv-SE" smtClean="0"/>
              <a:t>2019-10-11</a:t>
            </a:fld>
            <a:endParaRPr lang="sv-SE"/>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6F6A9-BE9F-4583-A47F-FA7822641EDA}" type="slidenum">
              <a:rPr lang="sv-SE" smtClean="0"/>
              <a:t>‹#›</a:t>
            </a:fld>
            <a:endParaRPr lang="sv-SE"/>
          </a:p>
        </p:txBody>
      </p:sp>
    </p:spTree>
    <p:extLst>
      <p:ext uri="{BB962C8B-B14F-4D97-AF65-F5344CB8AC3E}">
        <p14:creationId xmlns:p14="http://schemas.microsoft.com/office/powerpoint/2010/main" val="409158181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B2C463A-7369-4AEB-BBCE-D5517D03E4AC}" type="slidenum">
              <a:rPr lang="en-GB" smtClean="0"/>
              <a:pPr/>
              <a:t>4</a:t>
            </a:fld>
            <a:endParaRPr lang="en-GB" dirty="0"/>
          </a:p>
        </p:txBody>
      </p:sp>
      <p:sp>
        <p:nvSpPr>
          <p:cNvPr id="24579" name="Rectangle 2"/>
          <p:cNvSpPr>
            <a:spLocks noGrp="1" noRot="1" noChangeAspect="1" noChangeArrowheads="1" noTextEdit="1"/>
          </p:cNvSpPr>
          <p:nvPr>
            <p:ph type="sldImg"/>
          </p:nvPr>
        </p:nvSpPr>
        <p:spPr>
          <a:xfrm>
            <a:off x="688975" y="684213"/>
            <a:ext cx="5486400" cy="3429000"/>
          </a:xfrm>
          <a:ln/>
        </p:spPr>
      </p:sp>
      <p:sp>
        <p:nvSpPr>
          <p:cNvPr id="24580" name="Rectangle 3"/>
          <p:cNvSpPr>
            <a:spLocks noGrp="1" noChangeArrowheads="1"/>
          </p:cNvSpPr>
          <p:nvPr>
            <p:ph type="body" idx="1"/>
          </p:nvPr>
        </p:nvSpPr>
        <p:spPr>
          <a:xfrm>
            <a:off x="914400" y="4341813"/>
            <a:ext cx="5029200" cy="4117975"/>
          </a:xfrm>
          <a:noFill/>
          <a:ln/>
        </p:spPr>
        <p:txBody>
          <a:bodyPr/>
          <a:lstStyle/>
          <a:p>
            <a:pPr eaLnBrk="1" hangingPunct="1"/>
            <a:endParaRPr lang="en-US" dirty="0"/>
          </a:p>
        </p:txBody>
      </p:sp>
    </p:spTree>
    <p:extLst>
      <p:ext uri="{BB962C8B-B14F-4D97-AF65-F5344CB8AC3E}">
        <p14:creationId xmlns:p14="http://schemas.microsoft.com/office/powerpoint/2010/main" val="371645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16F6A9-BE9F-4583-A47F-FA7822641EDA}" type="slidenum">
              <a:rPr lang="sv-SE" smtClean="0"/>
              <a:t>11</a:t>
            </a:fld>
            <a:endParaRPr lang="sv-SE"/>
          </a:p>
        </p:txBody>
      </p:sp>
    </p:spTree>
    <p:extLst>
      <p:ext uri="{BB962C8B-B14F-4D97-AF65-F5344CB8AC3E}">
        <p14:creationId xmlns:p14="http://schemas.microsoft.com/office/powerpoint/2010/main" val="1901005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Metal Black.jpg"/>
          <p:cNvPicPr/>
          <p:nvPr userDrawn="1"/>
        </p:nvPicPr>
        <p:blipFill>
          <a:blip r:embed="rId3" cstate="email">
            <a:extLst>
              <a:ext uri="{28A0092B-C50C-407E-A947-70E740481C1C}">
                <a14:useLocalDpi xmlns:a14="http://schemas.microsoft.com/office/drawing/2010/main"/>
              </a:ext>
            </a:extLst>
          </a:blip>
          <a:srcRect/>
          <a:stretch>
            <a:fillRect/>
          </a:stretch>
        </p:blipFill>
        <p:spPr>
          <a:xfrm>
            <a:off x="-10345" y="-82633"/>
            <a:ext cx="9164689" cy="5800073"/>
          </a:xfrm>
          <a:prstGeom prst="rect">
            <a:avLst/>
          </a:prstGeom>
          <a:ln w="3175">
            <a:miter lim="400000"/>
          </a:ln>
        </p:spPr>
      </p:pic>
      <p:sp>
        <p:nvSpPr>
          <p:cNvPr id="2" name="Title 1"/>
          <p:cNvSpPr>
            <a:spLocks noGrp="1"/>
          </p:cNvSpPr>
          <p:nvPr>
            <p:ph type="ctrTitle"/>
          </p:nvPr>
        </p:nvSpPr>
        <p:spPr>
          <a:xfrm>
            <a:off x="-16928" y="2354836"/>
            <a:ext cx="8932329" cy="547247"/>
          </a:xfrm>
        </p:spPr>
        <p:txBody>
          <a:bodyPr anchor="b">
            <a:normAutofit/>
          </a:bodyPr>
          <a:lstStyle>
            <a:lvl1pPr algn="r">
              <a:defRPr sz="3200" b="1" i="1">
                <a:solidFill>
                  <a:srgbClr val="D88D1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57400" y="2994644"/>
            <a:ext cx="6858000" cy="399079"/>
          </a:xfrm>
        </p:spPr>
        <p:txBody>
          <a:bodyPr>
            <a:normAutofit/>
          </a:bodyPr>
          <a:lstStyle>
            <a:lvl1pPr marL="0" indent="0" algn="r">
              <a:buNone/>
              <a:defRPr sz="18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24316" y="1045831"/>
            <a:ext cx="9272076" cy="3553076"/>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61352" y="5324120"/>
            <a:ext cx="2371349" cy="233681"/>
          </a:xfrm>
          <a:prstGeom prst="rect">
            <a:avLst/>
          </a:prstGeom>
        </p:spPr>
      </p:pic>
    </p:spTree>
    <p:custDataLst>
      <p:tags r:id="rId1"/>
    </p:custDataLst>
    <p:extLst>
      <p:ext uri="{BB962C8B-B14F-4D97-AF65-F5344CB8AC3E}">
        <p14:creationId xmlns:p14="http://schemas.microsoft.com/office/powerpoint/2010/main" val="250839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658C-892F-4E61-8685-1D8A03F2F1A1}" type="datetimeFigureOut">
              <a:rPr lang="sv-SE" smtClean="0"/>
              <a:t>2019-10-11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33766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658C-892F-4E61-8685-1D8A03F2F1A1}" type="datetimeFigureOut">
              <a:rPr lang="sv-SE" smtClean="0"/>
              <a:t>2019-10-11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30252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457200" y="5296961"/>
            <a:ext cx="2133600" cy="304271"/>
          </a:xfrm>
          <a:prstGeom prst="rect">
            <a:avLst/>
          </a:prstGeom>
        </p:spPr>
        <p:txBody>
          <a:bodyPr/>
          <a:lstStyle/>
          <a:p>
            <a:fld id="{1E0F042F-7D5D-41CA-8327-E59A0AE8C2ED}" type="datetimeFigureOut">
              <a:rPr lang="en-GB" smtClean="0"/>
              <a:pPr/>
              <a:t>11/10/2019</a:t>
            </a:fld>
            <a:endParaRPr lang="en-GB"/>
          </a:p>
        </p:txBody>
      </p:sp>
      <p:sp>
        <p:nvSpPr>
          <p:cNvPr id="6" name="Platshållare för sidfot 5"/>
          <p:cNvSpPr>
            <a:spLocks noGrp="1"/>
          </p:cNvSpPr>
          <p:nvPr>
            <p:ph type="ftr" sz="quarter" idx="11"/>
          </p:nvPr>
        </p:nvSpPr>
        <p:spPr>
          <a:xfrm>
            <a:off x="3124200" y="5296961"/>
            <a:ext cx="2895600" cy="304271"/>
          </a:xfrm>
          <a:prstGeom prst="rect">
            <a:avLst/>
          </a:prstGeom>
        </p:spPr>
        <p:txBody>
          <a:bodyPr/>
          <a:lstStyle/>
          <a:p>
            <a:endParaRPr lang="en-GB"/>
          </a:p>
        </p:txBody>
      </p:sp>
      <p:sp>
        <p:nvSpPr>
          <p:cNvPr id="7" name="Platshållare för bildnummer 6"/>
          <p:cNvSpPr>
            <a:spLocks noGrp="1"/>
          </p:cNvSpPr>
          <p:nvPr>
            <p:ph type="sldNum" sz="quarter" idx="12"/>
          </p:nvPr>
        </p:nvSpPr>
        <p:spPr>
          <a:xfrm>
            <a:off x="6553200" y="5296961"/>
            <a:ext cx="2133600" cy="304271"/>
          </a:xfrm>
          <a:prstGeom prst="rect">
            <a:avLst/>
          </a:prstGeom>
        </p:spPr>
        <p:txBody>
          <a:bodyPr/>
          <a:lstStyle/>
          <a:p>
            <a:fld id="{0E6DF87D-AFCB-49D7-ABA0-ED3BF654DA53}" type="slidenum">
              <a:rPr lang="en-GB" smtClean="0"/>
              <a:pPr/>
              <a:t>‹#›</a:t>
            </a:fld>
            <a:endParaRPr lang="en-GB"/>
          </a:p>
        </p:txBody>
      </p:sp>
      <p:sp>
        <p:nvSpPr>
          <p:cNvPr id="8" name="Platshållare för innehåll 3"/>
          <p:cNvSpPr>
            <a:spLocks noGrp="1"/>
          </p:cNvSpPr>
          <p:nvPr>
            <p:ph sz="half" idx="2"/>
          </p:nvPr>
        </p:nvSpPr>
        <p:spPr>
          <a:xfrm>
            <a:off x="828136" y="1484416"/>
            <a:ext cx="3669252" cy="362072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9" name="Platshållare för innehåll 5"/>
          <p:cNvSpPr>
            <a:spLocks noGrp="1"/>
          </p:cNvSpPr>
          <p:nvPr>
            <p:ph sz="quarter" idx="4"/>
          </p:nvPr>
        </p:nvSpPr>
        <p:spPr>
          <a:xfrm>
            <a:off x="4645027" y="1484416"/>
            <a:ext cx="3670693" cy="362072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20555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16958"/>
            <a:ext cx="5770562" cy="9525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333500"/>
            <a:ext cx="8229600" cy="1903678"/>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84B73D6-0B7B-4D09-A692-96BC97E6DAA7}" type="slidenum">
              <a:rPr lang="en-GB"/>
              <a:pPr>
                <a:defRPr/>
              </a:pPr>
              <a:t>‹#›</a:t>
            </a:fld>
            <a:endParaRPr lang="en-GB" dirty="0"/>
          </a:p>
        </p:txBody>
      </p:sp>
    </p:spTree>
    <p:extLst>
      <p:ext uri="{BB962C8B-B14F-4D97-AF65-F5344CB8AC3E}">
        <p14:creationId xmlns:p14="http://schemas.microsoft.com/office/powerpoint/2010/main" val="275322710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Metal Black.jpg"/>
          <p:cNvPicPr/>
          <p:nvPr userDrawn="1"/>
        </p:nvPicPr>
        <p:blipFill>
          <a:blip r:embed="rId3" cstate="email">
            <a:extLst>
              <a:ext uri="{28A0092B-C50C-407E-A947-70E740481C1C}">
                <a14:useLocalDpi xmlns:a14="http://schemas.microsoft.com/office/drawing/2010/main"/>
              </a:ext>
            </a:extLst>
          </a:blip>
          <a:srcRect/>
          <a:stretch>
            <a:fillRect/>
          </a:stretch>
        </p:blipFill>
        <p:spPr>
          <a:xfrm>
            <a:off x="-10345" y="-82633"/>
            <a:ext cx="9164689" cy="5800073"/>
          </a:xfrm>
          <a:prstGeom prst="rect">
            <a:avLst/>
          </a:prstGeom>
          <a:ln w="3175">
            <a:miter lim="400000"/>
          </a:ln>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24316" y="1024565"/>
            <a:ext cx="9272076" cy="3553076"/>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61352" y="5324120"/>
            <a:ext cx="2371349" cy="233681"/>
          </a:xfrm>
          <a:prstGeom prst="rect">
            <a:avLst/>
          </a:prstGeom>
        </p:spPr>
      </p:pic>
      <p:sp>
        <p:nvSpPr>
          <p:cNvPr id="11" name="Text Placeholder 10"/>
          <p:cNvSpPr>
            <a:spLocks noGrp="1"/>
          </p:cNvSpPr>
          <p:nvPr>
            <p:ph type="body" sz="quarter" idx="13"/>
          </p:nvPr>
        </p:nvSpPr>
        <p:spPr>
          <a:xfrm>
            <a:off x="1736725" y="2176463"/>
            <a:ext cx="7683500" cy="142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ustDataLst>
      <p:tags r:id="rId1"/>
    </p:custDataLst>
    <p:extLst>
      <p:ext uri="{BB962C8B-B14F-4D97-AF65-F5344CB8AC3E}">
        <p14:creationId xmlns:p14="http://schemas.microsoft.com/office/powerpoint/2010/main" val="376077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377735" y="757267"/>
            <a:ext cx="7309065" cy="811813"/>
          </a:xfrm>
        </p:spPr>
        <p:txBody>
          <a:bodyPr>
            <a:normAutofit/>
          </a:bodyPr>
          <a:lstStyle>
            <a:lvl1pPr>
              <a:defRPr sz="2333" b="0" i="0">
                <a:latin typeface="Forza Black Italic"/>
                <a:cs typeface="Forza Black Italic"/>
              </a:defRPr>
            </a:lvl1pPr>
          </a:lstStyle>
          <a:p>
            <a:r>
              <a:rPr lang="sv-SE" dirty="0"/>
              <a:t>KLICKA HÄR FÖR ATT ÄNDRA FORMAT</a:t>
            </a:r>
          </a:p>
        </p:txBody>
      </p:sp>
      <p:sp>
        <p:nvSpPr>
          <p:cNvPr id="3" name="Platshållare för innehåll 2"/>
          <p:cNvSpPr>
            <a:spLocks noGrp="1"/>
          </p:cNvSpPr>
          <p:nvPr>
            <p:ph idx="1"/>
          </p:nvPr>
        </p:nvSpPr>
        <p:spPr>
          <a:xfrm>
            <a:off x="1377734" y="1717373"/>
            <a:ext cx="7309066" cy="3296360"/>
          </a:xfrm>
        </p:spPr>
        <p:txBody>
          <a:bodyPr>
            <a:normAutofit/>
          </a:bodyPr>
          <a:lstStyle>
            <a:lvl1pPr>
              <a:defRPr sz="2000" b="0" i="0">
                <a:latin typeface="Forza Medium"/>
                <a:cs typeface="Forza Medium"/>
              </a:defRPr>
            </a:lvl1pPr>
            <a:lvl2pPr>
              <a:defRPr sz="1667" b="0" i="0">
                <a:latin typeface="Forza Medium"/>
                <a:cs typeface="Forza Medium"/>
              </a:defRPr>
            </a:lvl2pPr>
            <a:lvl3pPr>
              <a:defRPr sz="1500" b="0" i="0">
                <a:latin typeface="Forza Medium"/>
                <a:cs typeface="Forza Medium"/>
              </a:defRPr>
            </a:lvl3pPr>
            <a:lvl4pPr>
              <a:defRPr sz="1333" b="0" i="0">
                <a:latin typeface="Forza Medium"/>
                <a:cs typeface="Forza Medium"/>
              </a:defRPr>
            </a:lvl4pPr>
            <a:lvl5pPr>
              <a:defRPr sz="1167" b="0" i="0">
                <a:latin typeface="Forza Medium"/>
                <a:cs typeface="Forza Medium"/>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70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658C-892F-4E61-8685-1D8A03F2F1A1}" type="datetimeFigureOut">
              <a:rPr lang="sv-SE" smtClean="0"/>
              <a:t>2019-10-11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987AB4-8D02-4C3A-A615-229AF7EF749D}" type="slidenum">
              <a:rPr lang="sv-SE" smtClean="0"/>
              <a:t>‹#›</a:t>
            </a:fld>
            <a:endParaRPr lang="sv-SE"/>
          </a:p>
        </p:txBody>
      </p:sp>
    </p:spTree>
    <p:custDataLst>
      <p:tags r:id="rId1"/>
    </p:custDataLst>
    <p:extLst>
      <p:ext uri="{BB962C8B-B14F-4D97-AF65-F5344CB8AC3E}">
        <p14:creationId xmlns:p14="http://schemas.microsoft.com/office/powerpoint/2010/main" val="77724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E658C-892F-4E61-8685-1D8A03F2F1A1}" type="datetimeFigureOut">
              <a:rPr lang="sv-SE" smtClean="0"/>
              <a:t>2019-10-11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58105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E658C-892F-4E61-8685-1D8A03F2F1A1}" type="datetimeFigureOut">
              <a:rPr lang="sv-SE" smtClean="0"/>
              <a:t>2019-10-11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153109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E658C-892F-4E61-8685-1D8A03F2F1A1}" type="datetimeFigureOut">
              <a:rPr lang="sv-SE" smtClean="0"/>
              <a:t>2019-10-11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79350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E658C-892F-4E61-8685-1D8A03F2F1A1}" type="datetimeFigureOut">
              <a:rPr lang="sv-SE" smtClean="0"/>
              <a:t>2019-10-11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206292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E658C-892F-4E61-8685-1D8A03F2F1A1}" type="datetimeFigureOut">
              <a:rPr lang="sv-SE" smtClean="0"/>
              <a:t>2019-10-11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23517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AE658C-892F-4E61-8685-1D8A03F2F1A1}" type="datetimeFigureOut">
              <a:rPr lang="sv-SE" smtClean="0"/>
              <a:t>2019-10-11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48811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AE658C-892F-4E61-8685-1D8A03F2F1A1}" type="datetimeFigureOut">
              <a:rPr lang="sv-SE" smtClean="0"/>
              <a:t>2019-10-11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987AB4-8D02-4C3A-A615-229AF7EF749D}" type="slidenum">
              <a:rPr lang="sv-SE" smtClean="0"/>
              <a:t>‹#›</a:t>
            </a:fld>
            <a:endParaRPr lang="sv-SE"/>
          </a:p>
        </p:txBody>
      </p:sp>
    </p:spTree>
    <p:extLst>
      <p:ext uri="{BB962C8B-B14F-4D97-AF65-F5344CB8AC3E}">
        <p14:creationId xmlns:p14="http://schemas.microsoft.com/office/powerpoint/2010/main" val="348125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2000"/>
            <a:lum/>
          </a:blip>
          <a:srcRect/>
          <a:stretch>
            <a:fillRect l="16000" t="7000" r="13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AAE658C-892F-4E61-8685-1D8A03F2F1A1}" type="datetimeFigureOut">
              <a:rPr lang="sv-SE" smtClean="0"/>
              <a:t>2019-10-11</a:t>
            </a:fld>
            <a:endParaRPr lang="sv-S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0987AB4-8D02-4C3A-A615-229AF7EF749D}" type="slidenum">
              <a:rPr lang="sv-SE" smtClean="0"/>
              <a:t>‹#›</a:t>
            </a:fld>
            <a:endParaRPr lang="sv-SE"/>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6436" y="285755"/>
            <a:ext cx="2371349" cy="233681"/>
          </a:xfrm>
          <a:prstGeom prst="rect">
            <a:avLst/>
          </a:prstGeom>
        </p:spPr>
      </p:pic>
      <p:sp>
        <p:nvSpPr>
          <p:cNvPr id="8" name="Platshållare för sidfot 4"/>
          <p:cNvSpPr>
            <a:spLocks noGrp="1"/>
          </p:cNvSpPr>
          <p:nvPr userDrawn="1"/>
        </p:nvSpPr>
        <p:spPr>
          <a:xfrm>
            <a:off x="2627784" y="402595"/>
            <a:ext cx="3614500" cy="304271"/>
          </a:xfrm>
          <a:prstGeom prst="rect">
            <a:avLst/>
          </a:prstGeom>
        </p:spPr>
        <p:txBody>
          <a:bodyPr vert="horz" lIns="68580" tIns="34290" rIns="68580" bIns="34290" rtlCol="0" anchor="ctr"/>
          <a:lstStyle>
            <a:defPPr>
              <a:defRPr lang="sv-SE"/>
            </a:defPPr>
            <a:lvl1pPr marL="0" algn="l" defTabSz="457200" rtl="0" eaLnBrk="1" latinLnBrk="0" hangingPunct="1">
              <a:defRPr sz="1200" b="0" i="0" kern="1200">
                <a:solidFill>
                  <a:schemeClr val="tx1">
                    <a:tint val="75000"/>
                  </a:schemeClr>
                </a:solidFill>
                <a:latin typeface="Forza Black Italic"/>
                <a:ea typeface="+mn-ea"/>
                <a:cs typeface="Forza Black Ital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i="1" dirty="0">
                <a:latin typeface="Forza Medium Italic"/>
                <a:cs typeface="Forza Medium Italic"/>
              </a:rPr>
              <a:t>SKILLBASE TRAINING </a:t>
            </a:r>
            <a:endParaRPr lang="en-GB" sz="900" i="1" dirty="0">
              <a:solidFill>
                <a:srgbClr val="ED8B00"/>
              </a:solidFill>
            </a:endParaRPr>
          </a:p>
          <a:p>
            <a:endParaRPr lang="sv-SE" sz="900" i="1" dirty="0"/>
          </a:p>
        </p:txBody>
      </p:sp>
    </p:spTree>
    <p:custDataLst>
      <p:tags r:id="rId17"/>
    </p:custDataLst>
    <p:extLst>
      <p:ext uri="{BB962C8B-B14F-4D97-AF65-F5344CB8AC3E}">
        <p14:creationId xmlns:p14="http://schemas.microsoft.com/office/powerpoint/2010/main" val="4092266201"/>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0" r:id="rId13"/>
    <p:sldLayoutId id="2147483697" r:id="rId14"/>
    <p:sldLayoutId id="2147483711" r:id="rId15"/>
  </p:sldLayoutIdLst>
  <p:txStyles>
    <p:titleStyle>
      <a:lvl1pPr algn="l" defTabSz="685800" rtl="0" eaLnBrk="1" latinLnBrk="0" hangingPunct="1">
        <a:lnSpc>
          <a:spcPct val="90000"/>
        </a:lnSpc>
        <a:spcBef>
          <a:spcPct val="0"/>
        </a:spcBef>
        <a:buNone/>
        <a:defRPr sz="3200" b="1" i="1" kern="1200">
          <a:solidFill>
            <a:schemeClr val="accent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regnabatterier.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762000" y="1402657"/>
            <a:ext cx="7620000" cy="4286250"/>
          </a:xfrm>
          <a:prstGeom prst="rect">
            <a:avLst/>
          </a:prstGeom>
        </p:spPr>
      </p:pic>
      <p:sp>
        <p:nvSpPr>
          <p:cNvPr id="3" name="Platshållare för innehåll 2"/>
          <p:cNvSpPr>
            <a:spLocks noGrp="1"/>
          </p:cNvSpPr>
          <p:nvPr>
            <p:ph idx="1"/>
          </p:nvPr>
        </p:nvSpPr>
        <p:spPr>
          <a:xfrm>
            <a:off x="779599" y="1166131"/>
            <a:ext cx="4995893" cy="3839978"/>
          </a:xfrm>
        </p:spPr>
        <p:txBody>
          <a:bodyPr>
            <a:noAutofit/>
          </a:bodyPr>
          <a:lstStyle/>
          <a:p>
            <a:r>
              <a:rPr lang="en-GB" sz="1400" dirty="0">
                <a:latin typeface="+mn-lt"/>
                <a:cs typeface="Arial" panose="020B0604020202020204" pitchFamily="34" charset="0"/>
              </a:rPr>
              <a:t>The Global battery market will reach a whopping $86.6 billion in 2018!</a:t>
            </a:r>
          </a:p>
          <a:p>
            <a:r>
              <a:rPr lang="en-GB" sz="1400" dirty="0">
                <a:latin typeface="+mn-lt"/>
                <a:cs typeface="Arial" panose="020B0604020202020204" pitchFamily="34" charset="0"/>
              </a:rPr>
              <a:t>Lead-acid still rules</a:t>
            </a:r>
          </a:p>
          <a:p>
            <a:r>
              <a:rPr lang="en-GB" sz="1400" dirty="0">
                <a:latin typeface="+mn-lt"/>
                <a:cs typeface="Arial" panose="020B0604020202020204" pitchFamily="34" charset="0"/>
              </a:rPr>
              <a:t>We still mine nearly 5 million tonnes of lead ore </a:t>
            </a:r>
          </a:p>
          <a:p>
            <a:pPr marL="333362" lvl="1" indent="0">
              <a:buNone/>
            </a:pPr>
            <a:r>
              <a:rPr lang="en-GB" sz="1400" dirty="0">
                <a:latin typeface="+mn-lt"/>
                <a:cs typeface="Arial" panose="020B0604020202020204" pitchFamily="34" charset="0"/>
              </a:rPr>
              <a:t>per  year (latest figures)</a:t>
            </a:r>
          </a:p>
          <a:p>
            <a:r>
              <a:rPr lang="en-GB" sz="1400" dirty="0">
                <a:latin typeface="+mn-lt"/>
                <a:cs typeface="Arial" panose="020B0604020202020204" pitchFamily="34" charset="0"/>
              </a:rPr>
              <a:t>Lithium-Ion batteries are still expensive</a:t>
            </a:r>
          </a:p>
          <a:p>
            <a:r>
              <a:rPr lang="en-GB" sz="1400" dirty="0">
                <a:latin typeface="+mn-lt"/>
                <a:cs typeface="Arial" panose="020B0604020202020204" pitchFamily="34" charset="0"/>
              </a:rPr>
              <a:t>12V lead-based batteries will still be essential mass-market system for the foreseeable future</a:t>
            </a:r>
          </a:p>
          <a:p>
            <a:r>
              <a:rPr lang="en-GB" sz="1400" dirty="0">
                <a:latin typeface="+mn-lt"/>
              </a:rPr>
              <a:t>700 million Lead acid batteries are produced worldwide every year</a:t>
            </a:r>
          </a:p>
          <a:p>
            <a:pPr lvl="1"/>
            <a:r>
              <a:rPr lang="en-GB" sz="1400" dirty="0">
                <a:latin typeface="+mn-lt"/>
              </a:rPr>
              <a:t>700 million opportunities</a:t>
            </a:r>
          </a:p>
          <a:p>
            <a:r>
              <a:rPr lang="en-GB" sz="1400" dirty="0">
                <a:latin typeface="+mn-lt"/>
              </a:rPr>
              <a:t>70 million of those are made in Europe</a:t>
            </a:r>
          </a:p>
          <a:p>
            <a:pPr>
              <a:spcAft>
                <a:spcPts val="375"/>
              </a:spcAft>
            </a:pPr>
            <a:r>
              <a:rPr lang="en-GB" sz="1400" dirty="0">
                <a:latin typeface="+mn-lt"/>
              </a:rPr>
              <a:t>If battery not charged, will need replacement</a:t>
            </a:r>
            <a:br>
              <a:rPr lang="en-GB" sz="1400" dirty="0">
                <a:latin typeface="+mn-lt"/>
              </a:rPr>
            </a:br>
            <a:r>
              <a:rPr lang="en-GB" sz="1400" dirty="0">
                <a:latin typeface="+mn-lt"/>
              </a:rPr>
              <a:t>within two years or less</a:t>
            </a:r>
          </a:p>
          <a:p>
            <a:pPr>
              <a:spcAft>
                <a:spcPts val="375"/>
              </a:spcAft>
            </a:pPr>
            <a:r>
              <a:rPr lang="en-GB" sz="1400" dirty="0">
                <a:latin typeface="+mn-lt"/>
              </a:rPr>
              <a:t>Battery balance is equal if not more important as battery maintenance charging</a:t>
            </a:r>
          </a:p>
          <a:p>
            <a:endParaRPr lang="en-GB" sz="15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329" y="1614464"/>
            <a:ext cx="2697879" cy="2697879"/>
          </a:xfrm>
          <a:prstGeom prst="rect">
            <a:avLst/>
          </a:prstGeom>
        </p:spPr>
      </p:pic>
      <p:sp>
        <p:nvSpPr>
          <p:cNvPr id="6" name="Title 1"/>
          <p:cNvSpPr txBox="1">
            <a:spLocks/>
          </p:cNvSpPr>
          <p:nvPr/>
        </p:nvSpPr>
        <p:spPr>
          <a:xfrm>
            <a:off x="779599" y="135314"/>
            <a:ext cx="7680660" cy="952500"/>
          </a:xfrm>
          <a:prstGeom prst="rect">
            <a:avLst/>
          </a:prstGeom>
        </p:spPr>
        <p:txBody>
          <a:bodyPr vert="horz" lIns="76200" tIns="38100" rIns="76200" bIns="38100" rtlCol="0" anchor="ctr">
            <a:normAutofit/>
          </a:bodyPr>
          <a:lstStyle>
            <a:lvl1pPr algn="l" defTabSz="914400" rtl="0" eaLnBrk="1" latinLnBrk="0" hangingPunct="1">
              <a:spcBef>
                <a:spcPct val="0"/>
              </a:spcBef>
              <a:buNone/>
              <a:defRPr sz="3200" b="1" i="1" kern="1200">
                <a:solidFill>
                  <a:schemeClr val="accent6"/>
                </a:solidFill>
                <a:latin typeface="Arial" pitchFamily="34" charset="0"/>
                <a:ea typeface="+mj-ea"/>
                <a:cs typeface="Arial" pitchFamily="34" charset="0"/>
              </a:defRPr>
            </a:lvl1pPr>
          </a:lstStyle>
          <a:p>
            <a:r>
              <a:rPr lang="en-GB" sz="2667" dirty="0"/>
              <a:t>Battery facts, Carbon footprint &amp; the world </a:t>
            </a:r>
          </a:p>
        </p:txBody>
      </p:sp>
    </p:spTree>
    <p:extLst>
      <p:ext uri="{BB962C8B-B14F-4D97-AF65-F5344CB8AC3E}">
        <p14:creationId xmlns:p14="http://schemas.microsoft.com/office/powerpoint/2010/main" val="1324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wipe(left)">
                                      <p:cBhvr>
                                        <p:cTn id="6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2" repeatCount="indefinite" fill="hold" display="0">
                  <p:stCondLst>
                    <p:cond delay="indefinite"/>
                  </p:stCondLst>
                </p:cTn>
                <p:tgtEl>
                  <p:spTgt spid="4"/>
                </p:tgtEl>
              </p:cMediaNode>
            </p:video>
            <p:seq concurrent="1" nextAc="seek">
              <p:cTn id="63" restart="whenNotActive" fill="hold" evtFilter="cancelBubble" nodeType="interactiveSeq">
                <p:stCondLst>
                  <p:cond evt="onClick" delay="0">
                    <p:tgtEl>
                      <p:spTgt spid="4"/>
                    </p:tgtEl>
                  </p:cond>
                </p:stCondLst>
                <p:endSync evt="end" delay="0">
                  <p:rtn val="all"/>
                </p:endSync>
                <p:childTnLst>
                  <p:par>
                    <p:cTn id="64" fill="hold">
                      <p:stCondLst>
                        <p:cond delay="0"/>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93305" y="619990"/>
            <a:ext cx="7886700" cy="1104636"/>
          </a:xfrm>
        </p:spPr>
        <p:txBody>
          <a:bodyPr/>
          <a:lstStyle/>
          <a:p>
            <a:r>
              <a:rPr lang="en-GB" dirty="0" err="1"/>
              <a:t>Logitrans</a:t>
            </a:r>
            <a:r>
              <a:rPr lang="en-GB" dirty="0"/>
              <a:t> </a:t>
            </a:r>
            <a:endParaRPr lang="sv-SE" dirty="0"/>
          </a:p>
        </p:txBody>
      </p:sp>
      <p:sp>
        <p:nvSpPr>
          <p:cNvPr id="11" name="Content Placeholder 6"/>
          <p:cNvSpPr>
            <a:spLocks noGrp="1"/>
          </p:cNvSpPr>
          <p:nvPr>
            <p:ph sz="half" idx="4294967295"/>
          </p:nvPr>
        </p:nvSpPr>
        <p:spPr>
          <a:xfrm>
            <a:off x="787615" y="1448997"/>
            <a:ext cx="3704657" cy="3334244"/>
          </a:xfrm>
          <a:prstGeom prst="rect">
            <a:avLst/>
          </a:prstGeom>
        </p:spPr>
        <p:txBody>
          <a:bodyPr>
            <a:noAutofit/>
          </a:bodyPr>
          <a:lstStyle/>
          <a:p>
            <a:pPr>
              <a:buClrTx/>
            </a:pPr>
            <a:endParaRPr lang="en-GB" sz="1800" dirty="0">
              <a:latin typeface="Arial" panose="020B0604020202020204" pitchFamily="34" charset="0"/>
              <a:cs typeface="Arial" panose="020B0604020202020204" pitchFamily="34" charset="0"/>
            </a:endParaRPr>
          </a:p>
          <a:p>
            <a:pPr marL="0" indent="0">
              <a:buClrTx/>
              <a:buNone/>
            </a:pPr>
            <a:r>
              <a:rPr lang="en-GB" sz="1800" dirty="0">
                <a:latin typeface="Arial" panose="020B0604020202020204" pitchFamily="34" charset="0"/>
                <a:cs typeface="Arial" panose="020B0604020202020204" pitchFamily="34" charset="0"/>
              </a:rPr>
              <a:t>Several years ago </a:t>
            </a:r>
            <a:r>
              <a:rPr lang="en-GB" sz="1800" dirty="0" err="1">
                <a:latin typeface="Arial" panose="020B0604020202020204" pitchFamily="34" charset="0"/>
                <a:cs typeface="Arial" panose="020B0604020202020204" pitchFamily="34" charset="0"/>
              </a:rPr>
              <a:t>Logitrans</a:t>
            </a:r>
            <a:r>
              <a:rPr lang="en-GB" sz="1800" dirty="0">
                <a:latin typeface="Arial" panose="020B0604020202020204" pitchFamily="34" charset="0"/>
                <a:cs typeface="Arial" panose="020B0604020202020204" pitchFamily="34" charset="0"/>
              </a:rPr>
              <a:t> in Denmark Identified that lack of balance in batteries were one of the main causes of their electrical breakdowns.</a:t>
            </a:r>
          </a:p>
          <a:p>
            <a:pPr marL="0" indent="0">
              <a:buClrTx/>
              <a:buNone/>
            </a:pPr>
            <a:endParaRPr lang="en-GB" sz="1800" dirty="0">
              <a:latin typeface="Arial" panose="020B0604020202020204" pitchFamily="34" charset="0"/>
              <a:cs typeface="Arial" panose="020B0604020202020204" pitchFamily="34" charset="0"/>
            </a:endParaRPr>
          </a:p>
          <a:p>
            <a:pPr>
              <a:buClrTx/>
            </a:pPr>
            <a:r>
              <a:rPr lang="en-GB" sz="1800" dirty="0">
                <a:latin typeface="Arial" panose="020B0604020202020204" pitchFamily="34" charset="0"/>
                <a:cs typeface="Arial" panose="020B0604020202020204" pitchFamily="34" charset="0"/>
              </a:rPr>
              <a:t>Over 50% reduction in battery related breakdowns </a:t>
            </a:r>
          </a:p>
          <a:p>
            <a:pPr>
              <a:buClrTx/>
            </a:pPr>
            <a:r>
              <a:rPr lang="en-GB" sz="1800" dirty="0">
                <a:latin typeface="Arial" panose="020B0604020202020204" pitchFamily="34" charset="0"/>
                <a:cs typeface="Arial" panose="020B0604020202020204" pitchFamily="34" charset="0"/>
              </a:rPr>
              <a:t>Similar reduction in battery replacement cost</a:t>
            </a:r>
          </a:p>
          <a:p>
            <a:pPr>
              <a:buClrTx/>
            </a:pPr>
            <a:endParaRPr lang="en-GB" sz="1800" dirty="0">
              <a:latin typeface="Arial" panose="020B0604020202020204" pitchFamily="34" charset="0"/>
              <a:cs typeface="Arial" panose="020B0604020202020204" pitchFamily="34" charset="0"/>
            </a:endParaRPr>
          </a:p>
          <a:p>
            <a:pPr>
              <a:buClrTx/>
            </a:pPr>
            <a:endParaRPr lang="en-GB" sz="1800" dirty="0">
              <a:latin typeface="Arial" panose="020B0604020202020204" pitchFamily="34" charset="0"/>
              <a:cs typeface="Arial" panose="020B0604020202020204" pitchFamily="34" charset="0"/>
            </a:endParaRPr>
          </a:p>
        </p:txBody>
      </p:sp>
      <p:pic>
        <p:nvPicPr>
          <p:cNvPr id="1026" name="Picture 2" descr="Kan transportere og stable to paller samtidig">
            <a:extLst>
              <a:ext uri="{FF2B5EF4-FFF2-40B4-BE49-F238E27FC236}">
                <a16:creationId xmlns:a16="http://schemas.microsoft.com/office/drawing/2014/main" id="{47934703-2B43-4C27-9213-07722746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37" y="1138826"/>
            <a:ext cx="3048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ledresultat for logitrans logo">
            <a:extLst>
              <a:ext uri="{FF2B5EF4-FFF2-40B4-BE49-F238E27FC236}">
                <a16:creationId xmlns:a16="http://schemas.microsoft.com/office/drawing/2014/main" id="{00C02A0C-8B63-458F-851C-D70BCE65C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37" y="217727"/>
            <a:ext cx="4100537" cy="10968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50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Content Placeholder 1"/>
          <p:cNvSpPr>
            <a:spLocks noGrp="1"/>
          </p:cNvSpPr>
          <p:nvPr>
            <p:ph sz="quarter" idx="4"/>
          </p:nvPr>
        </p:nvSpPr>
        <p:spPr>
          <a:xfrm>
            <a:off x="1529916" y="1773381"/>
            <a:ext cx="6607320" cy="3168073"/>
          </a:xfrm>
        </p:spPr>
        <p:txBody>
          <a:bodyPr>
            <a:normAutofit/>
          </a:bodyPr>
          <a:lstStyle/>
          <a:p>
            <a:r>
              <a:rPr lang="en-GB" u="sng" dirty="0">
                <a:latin typeface="Arial" panose="020B0604020202020204" pitchFamily="34" charset="0"/>
                <a:cs typeface="Arial" panose="020B0604020202020204" pitchFamily="34" charset="0"/>
              </a:rPr>
              <a:t>Longer service life</a:t>
            </a:r>
          </a:p>
          <a:p>
            <a:r>
              <a:rPr lang="en-GB" u="sng" dirty="0">
                <a:latin typeface="Arial" panose="020B0604020202020204" pitchFamily="34" charset="0"/>
                <a:cs typeface="Arial" panose="020B0604020202020204" pitchFamily="34" charset="0"/>
              </a:rPr>
              <a:t>Increased reliability </a:t>
            </a:r>
          </a:p>
          <a:p>
            <a:r>
              <a:rPr lang="en-GB" u="sng" dirty="0">
                <a:latin typeface="Arial" panose="020B0604020202020204" pitchFamily="34" charset="0"/>
                <a:cs typeface="Arial" panose="020B0604020202020204" pitchFamily="34" charset="0"/>
              </a:rPr>
              <a:t>Cost saving</a:t>
            </a:r>
          </a:p>
          <a:p>
            <a:r>
              <a:rPr lang="en-GB" u="sng" dirty="0">
                <a:latin typeface="Arial" panose="020B0604020202020204" pitchFamily="34" charset="0"/>
                <a:cs typeface="Arial" panose="020B0604020202020204" pitchFamily="34" charset="0"/>
              </a:rPr>
              <a:t>Minimum downtime</a:t>
            </a:r>
          </a:p>
          <a:p>
            <a:r>
              <a:rPr lang="en-GB" u="sng" dirty="0">
                <a:latin typeface="Arial" panose="020B0604020202020204" pitchFamily="34" charset="0"/>
                <a:cs typeface="Arial" panose="020B0604020202020204" pitchFamily="34" charset="0"/>
              </a:rPr>
              <a:t>Minimum customer complaints/warranty related issues</a:t>
            </a:r>
          </a:p>
          <a:p>
            <a:r>
              <a:rPr lang="en-GB" u="sng" dirty="0">
                <a:latin typeface="Arial" panose="020B0604020202020204" pitchFamily="34" charset="0"/>
                <a:cs typeface="Arial" panose="020B0604020202020204" pitchFamily="34" charset="0"/>
              </a:rPr>
              <a:t>Minimizing the carbon footprint</a:t>
            </a:r>
          </a:p>
          <a:p>
            <a:r>
              <a:rPr lang="en-GB" u="sng" dirty="0">
                <a:latin typeface="Arial" panose="020B0604020202020204" pitchFamily="34" charset="0"/>
                <a:cs typeface="Arial" panose="020B0604020202020204" pitchFamily="34" charset="0"/>
              </a:rPr>
              <a:t>Adding value to the Company´s sustainability program</a:t>
            </a:r>
          </a:p>
          <a:p>
            <a:endParaRPr lang="en-GB" u="sng" dirty="0">
              <a:latin typeface="Arial" panose="020B0604020202020204" pitchFamily="34" charset="0"/>
              <a:cs typeface="Arial" panose="020B0604020202020204" pitchFamily="34" charset="0"/>
            </a:endParaRPr>
          </a:p>
          <a:p>
            <a:pPr marL="0" indent="0">
              <a:buNone/>
            </a:pPr>
            <a:r>
              <a:rPr lang="en-GB" u="sng" dirty="0">
                <a:latin typeface="Arial" panose="020B0604020202020204" pitchFamily="34" charset="0"/>
                <a:cs typeface="Arial" panose="020B0604020202020204" pitchFamily="34" charset="0"/>
              </a:rPr>
              <a:t> </a:t>
            </a:r>
            <a:endParaRPr lang="sv-SE" u="sng" dirty="0">
              <a:latin typeface="Arial" panose="020B0604020202020204" pitchFamily="34" charset="0"/>
              <a:cs typeface="Arial" panose="020B0604020202020204" pitchFamily="34" charset="0"/>
            </a:endParaRPr>
          </a:p>
        </p:txBody>
      </p:sp>
      <p:sp>
        <p:nvSpPr>
          <p:cNvPr id="8" name="Title 1"/>
          <p:cNvSpPr txBox="1">
            <a:spLocks/>
          </p:cNvSpPr>
          <p:nvPr/>
        </p:nvSpPr>
        <p:spPr>
          <a:xfrm>
            <a:off x="1563167" y="839230"/>
            <a:ext cx="5915025" cy="512567"/>
          </a:xfrm>
          <a:prstGeom prst="rect">
            <a:avLst/>
          </a:prstGeom>
        </p:spPr>
        <p:txBody>
          <a:bodyPr/>
          <a:lstStyle>
            <a:lvl1pPr algn="l" defTabSz="914400" rtl="0" eaLnBrk="1" latinLnBrk="0" hangingPunct="1">
              <a:lnSpc>
                <a:spcPct val="90000"/>
              </a:lnSpc>
              <a:spcBef>
                <a:spcPct val="0"/>
              </a:spcBef>
              <a:buNone/>
              <a:defRPr sz="3600" b="1" i="1" kern="1200">
                <a:solidFill>
                  <a:schemeClr val="accent2"/>
                </a:solidFill>
                <a:latin typeface="Arial" panose="020B0604020202020204" pitchFamily="34" charset="0"/>
                <a:ea typeface="+mj-ea"/>
                <a:cs typeface="Arial" panose="020B0604020202020204" pitchFamily="34" charset="0"/>
              </a:defRPr>
            </a:lvl1pPr>
          </a:lstStyle>
          <a:p>
            <a:endParaRPr lang="sv-SE" sz="2700" dirty="0"/>
          </a:p>
        </p:txBody>
      </p:sp>
      <p:sp>
        <p:nvSpPr>
          <p:cNvPr id="9" name="Title 1">
            <a:extLst>
              <a:ext uri="{FF2B5EF4-FFF2-40B4-BE49-F238E27FC236}">
                <a16:creationId xmlns:a16="http://schemas.microsoft.com/office/drawing/2014/main" id="{45952855-D15D-4157-9BCC-2A562BAAEF1F}"/>
              </a:ext>
            </a:extLst>
          </p:cNvPr>
          <p:cNvSpPr txBox="1">
            <a:spLocks/>
          </p:cNvSpPr>
          <p:nvPr/>
        </p:nvSpPr>
        <p:spPr>
          <a:xfrm>
            <a:off x="1075163" y="495532"/>
            <a:ext cx="7680660" cy="952500"/>
          </a:xfrm>
          <a:prstGeom prst="rect">
            <a:avLst/>
          </a:prstGeom>
        </p:spPr>
        <p:txBody>
          <a:bodyPr vert="horz" lIns="76200" tIns="38100" rIns="76200" bIns="38100" rtlCol="0" anchor="ctr">
            <a:normAutofit/>
          </a:bodyPr>
          <a:lstStyle>
            <a:lvl1pPr algn="l" defTabSz="914400" rtl="0" eaLnBrk="1" latinLnBrk="0" hangingPunct="1">
              <a:spcBef>
                <a:spcPct val="0"/>
              </a:spcBef>
              <a:buNone/>
              <a:defRPr sz="3200" b="1" i="1" kern="1200">
                <a:solidFill>
                  <a:schemeClr val="accent6"/>
                </a:solidFill>
                <a:latin typeface="Arial" pitchFamily="34" charset="0"/>
                <a:ea typeface="+mj-ea"/>
                <a:cs typeface="Arial" pitchFamily="34" charset="0"/>
              </a:defRPr>
            </a:lvl1pPr>
          </a:lstStyle>
          <a:p>
            <a:r>
              <a:rPr lang="en-GB" sz="2667" dirty="0"/>
              <a:t>What are the benefits of battery balancing ? </a:t>
            </a:r>
          </a:p>
        </p:txBody>
      </p:sp>
    </p:spTree>
    <p:custDataLst>
      <p:tags r:id="rId1"/>
    </p:custDataLst>
    <p:extLst>
      <p:ext uri="{BB962C8B-B14F-4D97-AF65-F5344CB8AC3E}">
        <p14:creationId xmlns:p14="http://schemas.microsoft.com/office/powerpoint/2010/main" val="28334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190930" y="5351620"/>
            <a:ext cx="1953070" cy="219291"/>
          </a:xfrm>
          <a:prstGeom prst="rect">
            <a:avLst/>
          </a:prstGeom>
          <a:noFill/>
        </p:spPr>
        <p:txBody>
          <a:bodyPr wrap="square" rtlCol="0">
            <a:spAutoFit/>
          </a:bodyPr>
          <a:lstStyle/>
          <a:p>
            <a:r>
              <a:rPr lang="en-GB" sz="825" dirty="0"/>
              <a:t>*Studies made by CTEK Battery chargers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94" y="1582318"/>
            <a:ext cx="3017782" cy="302692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5783"/>
          <a:stretch/>
        </p:blipFill>
        <p:spPr>
          <a:xfrm>
            <a:off x="4609099" y="1474741"/>
            <a:ext cx="3822524" cy="3360235"/>
          </a:xfrm>
          <a:prstGeom prst="rect">
            <a:avLst/>
          </a:prstGeom>
        </p:spPr>
      </p:pic>
      <p:sp>
        <p:nvSpPr>
          <p:cNvPr id="13" name="Title 1"/>
          <p:cNvSpPr txBox="1">
            <a:spLocks/>
          </p:cNvSpPr>
          <p:nvPr/>
        </p:nvSpPr>
        <p:spPr>
          <a:xfrm>
            <a:off x="1563167" y="839230"/>
            <a:ext cx="5915025" cy="512567"/>
          </a:xfrm>
          <a:prstGeom prst="rect">
            <a:avLst/>
          </a:prstGeom>
        </p:spPr>
        <p:txBody>
          <a:bodyPr/>
          <a:lstStyle>
            <a:lvl1pPr algn="l" defTabSz="914400" rtl="0" eaLnBrk="1" latinLnBrk="0" hangingPunct="1">
              <a:lnSpc>
                <a:spcPct val="90000"/>
              </a:lnSpc>
              <a:spcBef>
                <a:spcPct val="0"/>
              </a:spcBef>
              <a:buNone/>
              <a:defRPr sz="3600" b="1" i="1" kern="1200">
                <a:solidFill>
                  <a:schemeClr val="accent2"/>
                </a:solidFill>
                <a:latin typeface="Arial" panose="020B0604020202020204" pitchFamily="34" charset="0"/>
                <a:ea typeface="+mj-ea"/>
                <a:cs typeface="Arial" panose="020B0604020202020204" pitchFamily="34" charset="0"/>
              </a:defRPr>
            </a:lvl1pPr>
          </a:lstStyle>
          <a:p>
            <a:r>
              <a:rPr lang="en-GB" sz="2700" dirty="0"/>
              <a:t>Why Balance </a:t>
            </a:r>
            <a:endParaRPr lang="sv-SE" sz="2700" dirty="0"/>
          </a:p>
        </p:txBody>
      </p:sp>
    </p:spTree>
    <p:custDataLst>
      <p:tags r:id="rId1"/>
    </p:custDataLst>
    <p:extLst>
      <p:ext uri="{BB962C8B-B14F-4D97-AF65-F5344CB8AC3E}">
        <p14:creationId xmlns:p14="http://schemas.microsoft.com/office/powerpoint/2010/main" val="420235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0" name="Rectangle 88"/>
          <p:cNvSpPr>
            <a:spLocks noGrp="1" noChangeArrowheads="1"/>
          </p:cNvSpPr>
          <p:nvPr>
            <p:ph type="title"/>
          </p:nvPr>
        </p:nvSpPr>
        <p:spPr>
          <a:xfrm>
            <a:off x="2449745" y="481013"/>
            <a:ext cx="6415088" cy="857250"/>
          </a:xfrm>
        </p:spPr>
        <p:txBody>
          <a:bodyPr>
            <a:normAutofit/>
          </a:bodyPr>
          <a:lstStyle/>
          <a:p>
            <a:r>
              <a:rPr lang="en-GB" dirty="0"/>
              <a:t>“Snapshot analysis”</a:t>
            </a:r>
          </a:p>
        </p:txBody>
      </p:sp>
      <p:graphicFrame>
        <p:nvGraphicFramePr>
          <p:cNvPr id="68706" name="Group 98"/>
          <p:cNvGraphicFramePr>
            <a:graphicFrameLocks noGrp="1"/>
          </p:cNvGraphicFramePr>
          <p:nvPr>
            <p:ph type="tbl" idx="1"/>
            <p:extLst>
              <p:ext uri="{D42A27DB-BD31-4B8C-83A1-F6EECF244321}">
                <p14:modId xmlns:p14="http://schemas.microsoft.com/office/powerpoint/2010/main" val="389031678"/>
              </p:ext>
            </p:extLst>
          </p:nvPr>
        </p:nvGraphicFramePr>
        <p:xfrm>
          <a:off x="618649" y="1453756"/>
          <a:ext cx="7776688" cy="2657372"/>
        </p:xfrm>
        <a:graphic>
          <a:graphicData uri="http://schemas.openxmlformats.org/drawingml/2006/table">
            <a:tbl>
              <a:tblPr/>
              <a:tblGrid>
                <a:gridCol w="1301591">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gridCol w="675800">
                  <a:extLst>
                    <a:ext uri="{9D8B030D-6E8A-4147-A177-3AD203B41FA5}">
                      <a16:colId xmlns:a16="http://schemas.microsoft.com/office/drawing/2014/main" val="20002"/>
                    </a:ext>
                  </a:extLst>
                </a:gridCol>
                <a:gridCol w="1038701">
                  <a:extLst>
                    <a:ext uri="{9D8B030D-6E8A-4147-A177-3AD203B41FA5}">
                      <a16:colId xmlns:a16="http://schemas.microsoft.com/office/drawing/2014/main" val="20003"/>
                    </a:ext>
                  </a:extLst>
                </a:gridCol>
                <a:gridCol w="935832">
                  <a:extLst>
                    <a:ext uri="{9D8B030D-6E8A-4147-A177-3AD203B41FA5}">
                      <a16:colId xmlns:a16="http://schemas.microsoft.com/office/drawing/2014/main" val="20004"/>
                    </a:ext>
                  </a:extLst>
                </a:gridCol>
                <a:gridCol w="1218723">
                  <a:extLst>
                    <a:ext uri="{9D8B030D-6E8A-4147-A177-3AD203B41FA5}">
                      <a16:colId xmlns:a16="http://schemas.microsoft.com/office/drawing/2014/main" val="20005"/>
                    </a:ext>
                  </a:extLst>
                </a:gridCol>
                <a:gridCol w="732950">
                  <a:extLst>
                    <a:ext uri="{9D8B030D-6E8A-4147-A177-3AD203B41FA5}">
                      <a16:colId xmlns:a16="http://schemas.microsoft.com/office/drawing/2014/main" val="20006"/>
                    </a:ext>
                  </a:extLst>
                </a:gridCol>
                <a:gridCol w="1101566">
                  <a:extLst>
                    <a:ext uri="{9D8B030D-6E8A-4147-A177-3AD203B41FA5}">
                      <a16:colId xmlns:a16="http://schemas.microsoft.com/office/drawing/2014/main" val="20007"/>
                    </a:ext>
                  </a:extLst>
                </a:gridCol>
              </a:tblGrid>
              <a:tr h="397764">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dirty="0">
                          <a:ln>
                            <a:noFill/>
                          </a:ln>
                          <a:solidFill>
                            <a:schemeClr val="tx1"/>
                          </a:solidFill>
                          <a:effectLst/>
                          <a:latin typeface="+mn-lt"/>
                        </a:rPr>
                        <a:t>Sector</a:t>
                      </a:r>
                    </a:p>
                  </a:txBody>
                  <a:tcPr marL="82296" marR="82296"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Total Tests</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Good</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Good Recharge</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Charge &amp; Retest</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Replace</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Bad Cell</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%Requiring attention</a:t>
                      </a:r>
                    </a:p>
                  </a:txBody>
                  <a:tcPr marL="82296" marR="8229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3172">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Bus Fleet </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2497</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1273</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692 </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212 </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283</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36</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49%</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764">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Commercial Rental Fleet</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1952</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1587</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78</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31</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251</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5</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19%</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3172">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Fire Service </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319</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197</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46</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15</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61</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0</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38%</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744">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Commercial OEM</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388</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226</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69 </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3</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89</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42%</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7764">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Aftermarket Workshop</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867</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299</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420</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24</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118</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6</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66%</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3172">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Body Shop</a:t>
                      </a:r>
                    </a:p>
                  </a:txBody>
                  <a:tcPr marL="82296" marR="82296"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100</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23</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24</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10</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43</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0</a:t>
                      </a:r>
                    </a:p>
                  </a:txBody>
                  <a:tcPr marL="82296" marR="82296"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0" i="0" u="none" strike="noStrike" cap="none" normalizeH="0" baseline="0" dirty="0">
                          <a:ln>
                            <a:noFill/>
                          </a:ln>
                          <a:solidFill>
                            <a:schemeClr val="tx1"/>
                          </a:solidFill>
                          <a:effectLst/>
                          <a:latin typeface="+mn-lt"/>
                        </a:rPr>
                        <a:t>77%</a:t>
                      </a:r>
                    </a:p>
                  </a:txBody>
                  <a:tcPr marL="82296" marR="82296"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682">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dirty="0">
                          <a:ln>
                            <a:noFill/>
                          </a:ln>
                          <a:solidFill>
                            <a:schemeClr val="tx1"/>
                          </a:solidFill>
                          <a:effectLst/>
                          <a:latin typeface="+mn-lt"/>
                        </a:rPr>
                        <a:t>Totals</a:t>
                      </a:r>
                    </a:p>
                  </a:txBody>
                  <a:tcPr marL="82296" marR="82296"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6123</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3605 </a:t>
                      </a: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(59%)</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1329</a:t>
                      </a: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(22%)</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295 </a:t>
                      </a: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(4%)</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845</a:t>
                      </a: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(14%)</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48 </a:t>
                      </a: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(1%) </a:t>
                      </a:r>
                    </a:p>
                  </a:txBody>
                  <a:tcPr marL="82296" marR="82296"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en-GB" sz="11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100" b="1" i="0" u="none" strike="noStrike" cap="none" normalizeH="0" baseline="0" dirty="0">
                          <a:ln>
                            <a:noFill/>
                          </a:ln>
                          <a:solidFill>
                            <a:schemeClr val="tx1"/>
                          </a:solidFill>
                          <a:effectLst/>
                          <a:latin typeface="+mn-lt"/>
                        </a:rPr>
                        <a:t>41%</a:t>
                      </a:r>
                    </a:p>
                  </a:txBody>
                  <a:tcPr marL="82296" marR="82296"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7734" name="Rectangle 91"/>
          <p:cNvSpPr>
            <a:spLocks noChangeArrowheads="1"/>
          </p:cNvSpPr>
          <p:nvPr/>
        </p:nvSpPr>
        <p:spPr bwMode="auto">
          <a:xfrm>
            <a:off x="878683" y="4099324"/>
            <a:ext cx="7386638" cy="978729"/>
          </a:xfrm>
          <a:prstGeom prst="rect">
            <a:avLst/>
          </a:prstGeom>
          <a:noFill/>
          <a:ln w="9525">
            <a:noFill/>
            <a:miter lim="800000"/>
            <a:headEnd/>
            <a:tailEnd/>
          </a:ln>
        </p:spPr>
        <p:txBody>
          <a:bodyPr>
            <a:spAutoFit/>
          </a:bodyPr>
          <a:lstStyle/>
          <a:p>
            <a:pPr>
              <a:buFontTx/>
              <a:buChar char="•"/>
            </a:pPr>
            <a:endParaRPr lang="en-GB" sz="1440" dirty="0"/>
          </a:p>
          <a:p>
            <a:pPr>
              <a:buFontTx/>
              <a:buChar char="•"/>
            </a:pPr>
            <a:r>
              <a:rPr lang="en-GB" sz="1440" dirty="0"/>
              <a:t>The above data has been taken from a number of workshop industries as a ”snapshot” of the issues affecting Battery care &amp; maintenance over 3 months</a:t>
            </a:r>
          </a:p>
          <a:p>
            <a:pPr>
              <a:buFontTx/>
              <a:buChar char="•"/>
            </a:pPr>
            <a:r>
              <a:rPr lang="en-GB" sz="1440" dirty="0"/>
              <a:t>41% of all batteries tested required some sort of attention*</a:t>
            </a:r>
          </a:p>
        </p:txBody>
      </p:sp>
      <p:sp>
        <p:nvSpPr>
          <p:cNvPr id="5" name="TextBox 4"/>
          <p:cNvSpPr txBox="1"/>
          <p:nvPr/>
        </p:nvSpPr>
        <p:spPr>
          <a:xfrm>
            <a:off x="7114579" y="5438001"/>
            <a:ext cx="3500507" cy="276999"/>
          </a:xfrm>
          <a:prstGeom prst="rect">
            <a:avLst/>
          </a:prstGeom>
          <a:noFill/>
        </p:spPr>
        <p:txBody>
          <a:bodyPr wrap="square" rtlCol="0">
            <a:spAutoFit/>
          </a:bodyPr>
          <a:lstStyle/>
          <a:p>
            <a:r>
              <a:rPr lang="en-GB" sz="1200" dirty="0"/>
              <a:t>*Figures provided by Rotronics</a:t>
            </a:r>
            <a:endParaRPr lang="sv-SE" sz="1200" dirty="0"/>
          </a:p>
        </p:txBody>
      </p:sp>
    </p:spTree>
    <p:custDataLst>
      <p:tags r:id="rId1"/>
    </p:custDataLst>
    <p:extLst>
      <p:ext uri="{BB962C8B-B14F-4D97-AF65-F5344CB8AC3E}">
        <p14:creationId xmlns:p14="http://schemas.microsoft.com/office/powerpoint/2010/main" val="318397240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828611" y="5432388"/>
            <a:ext cx="3500507" cy="276999"/>
          </a:xfrm>
          <a:prstGeom prst="rect">
            <a:avLst/>
          </a:prstGeom>
          <a:noFill/>
        </p:spPr>
        <p:txBody>
          <a:bodyPr wrap="square" rtlCol="0">
            <a:spAutoFit/>
          </a:bodyPr>
          <a:lstStyle/>
          <a:p>
            <a:r>
              <a:rPr lang="en-GB" sz="1200" dirty="0"/>
              <a:t>Data supplied by the ROBIS System - </a:t>
            </a:r>
            <a:r>
              <a:rPr lang="en-GB" sz="1200" dirty="0" err="1"/>
              <a:t>Rotronics</a:t>
            </a:r>
            <a:r>
              <a:rPr lang="en-GB" sz="1200" dirty="0"/>
              <a:t> UK </a:t>
            </a:r>
            <a:endParaRPr lang="sv-SE" sz="1200" dirty="0"/>
          </a:p>
        </p:txBody>
      </p:sp>
      <p:sp>
        <p:nvSpPr>
          <p:cNvPr id="11" name="Content Placeholder 1">
            <a:extLst>
              <a:ext uri="{FF2B5EF4-FFF2-40B4-BE49-F238E27FC236}">
                <a16:creationId xmlns:a16="http://schemas.microsoft.com/office/drawing/2014/main" id="{1AB4358D-DC18-4613-941A-7810DC7D05E4}"/>
              </a:ext>
            </a:extLst>
          </p:cNvPr>
          <p:cNvSpPr txBox="1">
            <a:spLocks/>
          </p:cNvSpPr>
          <p:nvPr/>
        </p:nvSpPr>
        <p:spPr>
          <a:xfrm>
            <a:off x="1077333" y="1182191"/>
            <a:ext cx="6357939" cy="32419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Over an period of 1 year - 1,9 </a:t>
            </a:r>
            <a:r>
              <a:rPr lang="en-GB" dirty="0" err="1">
                <a:latin typeface="Arial" panose="020B0604020202020204" pitchFamily="34" charset="0"/>
                <a:cs typeface="Arial" panose="020B0604020202020204" pitchFamily="34" charset="0"/>
              </a:rPr>
              <a:t>mio</a:t>
            </a:r>
            <a:r>
              <a:rPr lang="en-GB" dirty="0">
                <a:latin typeface="Arial" panose="020B0604020202020204" pitchFamily="34" charset="0"/>
                <a:cs typeface="Arial" panose="020B0604020202020204" pitchFamily="34" charset="0"/>
              </a:rPr>
              <a:t> battery tests has been performed in segments which shows, battery performance segmented in percentage including in-and-out of balance  </a:t>
            </a:r>
          </a:p>
          <a:p>
            <a:pPr marL="0" indent="0">
              <a:buFont typeface="Arial" panose="020B0604020202020204" pitchFamily="34" charset="0"/>
              <a:buNone/>
            </a:pPr>
            <a:r>
              <a:rPr lang="en-GB" u="sng" dirty="0">
                <a:latin typeface="Arial" panose="020B0604020202020204" pitchFamily="34" charset="0"/>
                <a:cs typeface="Arial" panose="020B0604020202020204" pitchFamily="34" charset="0"/>
              </a:rPr>
              <a:t> </a:t>
            </a:r>
            <a:endParaRPr lang="sv-SE"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044DEB3-4610-4508-B132-E95363034C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05" y="2377440"/>
            <a:ext cx="9073590" cy="296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F5E2823-3B98-4911-9A5D-9BAE502F0F23}"/>
              </a:ext>
            </a:extLst>
          </p:cNvPr>
          <p:cNvSpPr txBox="1">
            <a:spLocks/>
          </p:cNvSpPr>
          <p:nvPr/>
        </p:nvSpPr>
        <p:spPr>
          <a:xfrm>
            <a:off x="779599" y="135314"/>
            <a:ext cx="7680660" cy="952500"/>
          </a:xfrm>
          <a:prstGeom prst="rect">
            <a:avLst/>
          </a:prstGeom>
        </p:spPr>
        <p:txBody>
          <a:bodyPr vert="horz" lIns="76200" tIns="38100" rIns="76200" bIns="38100" rtlCol="0" anchor="ctr">
            <a:normAutofit/>
          </a:bodyPr>
          <a:lstStyle>
            <a:lvl1pPr algn="l" defTabSz="914400" rtl="0" eaLnBrk="1" latinLnBrk="0" hangingPunct="1">
              <a:spcBef>
                <a:spcPct val="0"/>
              </a:spcBef>
              <a:buNone/>
              <a:defRPr sz="3200" b="1" i="1" kern="1200">
                <a:solidFill>
                  <a:schemeClr val="accent6"/>
                </a:solidFill>
                <a:latin typeface="Arial" pitchFamily="34" charset="0"/>
                <a:ea typeface="+mj-ea"/>
                <a:cs typeface="Arial" pitchFamily="34" charset="0"/>
              </a:defRPr>
            </a:lvl1pPr>
          </a:lstStyle>
          <a:p>
            <a:r>
              <a:rPr lang="en-GB" sz="2667" dirty="0"/>
              <a:t>Battery performance and balance, over time  </a:t>
            </a:r>
          </a:p>
        </p:txBody>
      </p:sp>
    </p:spTree>
    <p:custDataLst>
      <p:tags r:id="rId1"/>
    </p:custDataLst>
    <p:extLst>
      <p:ext uri="{BB962C8B-B14F-4D97-AF65-F5344CB8AC3E}">
        <p14:creationId xmlns:p14="http://schemas.microsoft.com/office/powerpoint/2010/main" val="10165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701" name="TextBox 6">
            <a:extLst>
              <a:ext uri="{FF2B5EF4-FFF2-40B4-BE49-F238E27FC236}">
                <a16:creationId xmlns:a16="http://schemas.microsoft.com/office/drawing/2014/main" id="{0AD456E8-9E9C-4F28-ADA6-129B4CBCC371}"/>
              </a:ext>
            </a:extLst>
          </p:cNvPr>
          <p:cNvSpPr txBox="1">
            <a:spLocks noChangeArrowheads="1"/>
          </p:cNvSpPr>
          <p:nvPr/>
        </p:nvSpPr>
        <p:spPr bwMode="auto">
          <a:xfrm>
            <a:off x="1322785" y="4379119"/>
            <a:ext cx="76485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buNone/>
              <a:defRPr/>
            </a:pPr>
            <a:r>
              <a:rPr lang="en-GB" altLang="en-US" sz="1050" dirty="0">
                <a:solidFill>
                  <a:prstClr val="black"/>
                </a:solidFill>
                <a:latin typeface="Arial" panose="020B0604020202020204" pitchFamily="34" charset="0"/>
              </a:rPr>
              <a:t>The above highlights a 24v battery set profile over a 10month period.</a:t>
            </a:r>
          </a:p>
          <a:p>
            <a:pPr marL="0" indent="0">
              <a:lnSpc>
                <a:spcPct val="100000"/>
              </a:lnSpc>
              <a:spcBef>
                <a:spcPct val="0"/>
              </a:spcBef>
              <a:buNone/>
              <a:defRPr/>
            </a:pPr>
            <a:r>
              <a:rPr lang="en-GB" altLang="en-US" sz="1050" dirty="0">
                <a:solidFill>
                  <a:prstClr val="black"/>
                </a:solidFill>
                <a:latin typeface="Arial" panose="020B0604020202020204" pitchFamily="34" charset="0"/>
              </a:rPr>
              <a:t>We can see from the voltage graph (top) that the battery voltage has continued to drop over the 10month period (through lack of maintenance charging) and that the CCA (bottom chart) shows a continued drop in battery capacity.</a:t>
            </a:r>
          </a:p>
          <a:p>
            <a:pPr marL="0" indent="0">
              <a:lnSpc>
                <a:spcPct val="100000"/>
              </a:lnSpc>
              <a:spcBef>
                <a:spcPct val="0"/>
              </a:spcBef>
              <a:buNone/>
              <a:defRPr/>
            </a:pPr>
            <a:r>
              <a:rPr lang="en-GB" altLang="en-US" sz="1050" dirty="0">
                <a:solidFill>
                  <a:prstClr val="black"/>
                </a:solidFill>
                <a:latin typeface="Arial" panose="020B0604020202020204" pitchFamily="34" charset="0"/>
              </a:rPr>
              <a:t>Highlighting over time that continued “out of balancing” of the 24v battery set, whereby both </a:t>
            </a:r>
            <a:r>
              <a:rPr lang="en-GB" altLang="en-US" sz="1050" dirty="0" err="1">
                <a:solidFill>
                  <a:prstClr val="black"/>
                </a:solidFill>
                <a:latin typeface="Arial" panose="020B0604020202020204" pitchFamily="34" charset="0"/>
              </a:rPr>
              <a:t>cca</a:t>
            </a:r>
            <a:r>
              <a:rPr lang="en-GB" altLang="en-US" sz="1050" dirty="0">
                <a:solidFill>
                  <a:prstClr val="black"/>
                </a:solidFill>
                <a:latin typeface="Arial" panose="020B0604020202020204" pitchFamily="34" charset="0"/>
              </a:rPr>
              <a:t> and voltage are not equalised, is seeing a continual reduction in performance, to the extent that the battery set fails prematurely, and if regular charging took place, could have reversed the impact and ensured the batteries remained serviceable for longer. </a:t>
            </a:r>
          </a:p>
        </p:txBody>
      </p:sp>
      <p:sp>
        <p:nvSpPr>
          <p:cNvPr id="13" name="TextBox 1">
            <a:extLst>
              <a:ext uri="{FF2B5EF4-FFF2-40B4-BE49-F238E27FC236}">
                <a16:creationId xmlns:a16="http://schemas.microsoft.com/office/drawing/2014/main" id="{5487526E-A1DA-4C96-A81E-A5DDE3701AD0}"/>
              </a:ext>
            </a:extLst>
          </p:cNvPr>
          <p:cNvSpPr txBox="1">
            <a:spLocks noChangeArrowheads="1"/>
          </p:cNvSpPr>
          <p:nvPr/>
        </p:nvSpPr>
        <p:spPr bwMode="auto">
          <a:xfrm>
            <a:off x="669131" y="359569"/>
            <a:ext cx="8010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GB" altLang="en-US" sz="2700" dirty="0">
                <a:solidFill>
                  <a:srgbClr val="0070C0"/>
                </a:solidFill>
                <a:latin typeface="Arial" panose="020B0604020202020204" pitchFamily="34" charset="0"/>
              </a:rPr>
              <a:t>Example of Battery set out of balance over time</a:t>
            </a:r>
          </a:p>
        </p:txBody>
      </p:sp>
      <p:pic>
        <p:nvPicPr>
          <p:cNvPr id="14340" name="Picture 2">
            <a:extLst>
              <a:ext uri="{FF2B5EF4-FFF2-40B4-BE49-F238E27FC236}">
                <a16:creationId xmlns:a16="http://schemas.microsoft.com/office/drawing/2014/main" id="{89DB53E8-2EE6-4D92-8BD5-ED35E27EE7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6" y="844154"/>
            <a:ext cx="8155781" cy="35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701" name="TextBox 6">
            <a:extLst>
              <a:ext uri="{FF2B5EF4-FFF2-40B4-BE49-F238E27FC236}">
                <a16:creationId xmlns:a16="http://schemas.microsoft.com/office/drawing/2014/main" id="{3361FF2B-C63D-4D9A-94AA-4F3C068329BA}"/>
              </a:ext>
            </a:extLst>
          </p:cNvPr>
          <p:cNvSpPr txBox="1">
            <a:spLocks noChangeArrowheads="1"/>
          </p:cNvSpPr>
          <p:nvPr/>
        </p:nvSpPr>
        <p:spPr bwMode="auto">
          <a:xfrm>
            <a:off x="1322785" y="4379119"/>
            <a:ext cx="76485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buNone/>
              <a:defRPr/>
            </a:pPr>
            <a:r>
              <a:rPr lang="en-GB" altLang="en-US" sz="1050" dirty="0">
                <a:solidFill>
                  <a:prstClr val="black"/>
                </a:solidFill>
                <a:latin typeface="Arial" panose="020B0604020202020204" pitchFamily="34" charset="0"/>
              </a:rPr>
              <a:t>The above highlights a 24v battery set profile over a 10month period.</a:t>
            </a:r>
          </a:p>
          <a:p>
            <a:pPr marL="0" indent="0">
              <a:lnSpc>
                <a:spcPct val="100000"/>
              </a:lnSpc>
              <a:spcBef>
                <a:spcPct val="0"/>
              </a:spcBef>
              <a:buNone/>
              <a:defRPr/>
            </a:pPr>
            <a:r>
              <a:rPr lang="en-GB" altLang="en-US" sz="1050" dirty="0">
                <a:solidFill>
                  <a:prstClr val="black"/>
                </a:solidFill>
                <a:latin typeface="Arial" panose="020B0604020202020204" pitchFamily="34" charset="0"/>
              </a:rPr>
              <a:t>We can see from the voltage graph (top) that the battery voltage has been relatively stable (above 12.4v) however the </a:t>
            </a:r>
            <a:r>
              <a:rPr lang="en-GB" altLang="en-US" sz="1050" dirty="0" err="1">
                <a:solidFill>
                  <a:prstClr val="black"/>
                </a:solidFill>
                <a:latin typeface="Arial" panose="020B0604020202020204" pitchFamily="34" charset="0"/>
              </a:rPr>
              <a:t>cca</a:t>
            </a:r>
            <a:r>
              <a:rPr lang="en-GB" altLang="en-US" sz="1050" dirty="0">
                <a:solidFill>
                  <a:prstClr val="black"/>
                </a:solidFill>
                <a:latin typeface="Arial" panose="020B0604020202020204" pitchFamily="34" charset="0"/>
              </a:rPr>
              <a:t> of the batteries in the 24v have not been consistent with each other (out of balance).</a:t>
            </a:r>
          </a:p>
          <a:p>
            <a:pPr marL="0" indent="0">
              <a:lnSpc>
                <a:spcPct val="100000"/>
              </a:lnSpc>
              <a:spcBef>
                <a:spcPct val="0"/>
              </a:spcBef>
              <a:buNone/>
              <a:defRPr/>
            </a:pPr>
            <a:r>
              <a:rPr lang="en-GB" altLang="en-US" sz="1050" dirty="0">
                <a:solidFill>
                  <a:prstClr val="black"/>
                </a:solidFill>
                <a:latin typeface="Arial" panose="020B0604020202020204" pitchFamily="34" charset="0"/>
              </a:rPr>
              <a:t>The net impact has seen the battery performance fall over the 11 month period to a point whereby battery 1 has failed prematurely,</a:t>
            </a:r>
          </a:p>
          <a:p>
            <a:pPr marL="0" indent="0">
              <a:lnSpc>
                <a:spcPct val="100000"/>
              </a:lnSpc>
              <a:spcBef>
                <a:spcPct val="0"/>
              </a:spcBef>
              <a:buNone/>
              <a:defRPr/>
            </a:pPr>
            <a:r>
              <a:rPr lang="en-GB" altLang="en-US" sz="1050" dirty="0">
                <a:solidFill>
                  <a:prstClr val="black"/>
                </a:solidFill>
                <a:latin typeface="Arial" panose="020B0604020202020204" pitchFamily="34" charset="0"/>
              </a:rPr>
              <a:t>The following chart shows the individual test results recorded over the given period.</a:t>
            </a:r>
          </a:p>
        </p:txBody>
      </p:sp>
      <p:sp>
        <p:nvSpPr>
          <p:cNvPr id="13" name="TextBox 1">
            <a:extLst>
              <a:ext uri="{FF2B5EF4-FFF2-40B4-BE49-F238E27FC236}">
                <a16:creationId xmlns:a16="http://schemas.microsoft.com/office/drawing/2014/main" id="{426A3EC2-F862-45F6-A79A-A2067300FF05}"/>
              </a:ext>
            </a:extLst>
          </p:cNvPr>
          <p:cNvSpPr txBox="1">
            <a:spLocks noChangeArrowheads="1"/>
          </p:cNvSpPr>
          <p:nvPr/>
        </p:nvSpPr>
        <p:spPr bwMode="auto">
          <a:xfrm>
            <a:off x="752259" y="202551"/>
            <a:ext cx="8010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GB" altLang="en-US" sz="2700" dirty="0">
                <a:solidFill>
                  <a:srgbClr val="0070C0"/>
                </a:solidFill>
                <a:latin typeface="Arial" panose="020B0604020202020204" pitchFamily="34" charset="0"/>
              </a:rPr>
              <a:t>Example of Battery set out of balance over time</a:t>
            </a:r>
          </a:p>
        </p:txBody>
      </p:sp>
      <p:pic>
        <p:nvPicPr>
          <p:cNvPr id="15364" name="Picture 1">
            <a:extLst>
              <a:ext uri="{FF2B5EF4-FFF2-40B4-BE49-F238E27FC236}">
                <a16:creationId xmlns:a16="http://schemas.microsoft.com/office/drawing/2014/main" id="{2391A9EA-BE32-4D1C-BA0C-3AD63087C7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85" y="844153"/>
            <a:ext cx="8056959"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Content Placeholder 1">
            <a:extLst>
              <a:ext uri="{FF2B5EF4-FFF2-40B4-BE49-F238E27FC236}">
                <a16:creationId xmlns:a16="http://schemas.microsoft.com/office/drawing/2014/main" id="{402DB18E-789B-4C94-A191-F998A978B8B2}"/>
              </a:ext>
            </a:extLst>
          </p:cNvPr>
          <p:cNvSpPr txBox="1">
            <a:spLocks/>
          </p:cNvSpPr>
          <p:nvPr/>
        </p:nvSpPr>
        <p:spPr>
          <a:xfrm>
            <a:off x="1206642" y="1427599"/>
            <a:ext cx="6357939" cy="3241964"/>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Battery imbalance is the biggest killer of batteries in 24, 36 and 48 volt systems. </a:t>
            </a:r>
          </a:p>
          <a:p>
            <a:r>
              <a:rPr lang="en-GB" dirty="0">
                <a:latin typeface="Arial" panose="020B0604020202020204" pitchFamily="34" charset="0"/>
                <a:cs typeface="Arial" panose="020B0604020202020204" pitchFamily="34" charset="0"/>
              </a:rPr>
              <a:t>Whenever 2 batteries, or more, is connected in series you will have a system which will need to be in balance. If not, it will result in premature battery failure</a:t>
            </a:r>
          </a:p>
          <a:p>
            <a:r>
              <a:rPr lang="en-GB" dirty="0">
                <a:latin typeface="Arial" panose="020B0604020202020204" pitchFamily="34" charset="0"/>
                <a:cs typeface="Arial" panose="020B0604020202020204" pitchFamily="34" charset="0"/>
              </a:rPr>
              <a:t>24V Battery charging will not help with battery balance</a:t>
            </a:r>
          </a:p>
          <a:p>
            <a:r>
              <a:rPr lang="en-GB" dirty="0">
                <a:latin typeface="Arial" panose="020B0604020202020204" pitchFamily="34" charset="0"/>
                <a:cs typeface="Arial" panose="020B0604020202020204" pitchFamily="34" charset="0"/>
              </a:rPr>
              <a:t>Natural individual 12V </a:t>
            </a:r>
            <a:r>
              <a:rPr lang="en-GB" dirty="0" err="1">
                <a:latin typeface="Arial" panose="020B0604020202020204" pitchFamily="34" charset="0"/>
                <a:cs typeface="Arial" panose="020B0604020202020204" pitchFamily="34" charset="0"/>
              </a:rPr>
              <a:t>sulphation</a:t>
            </a:r>
            <a:r>
              <a:rPr lang="en-GB" dirty="0">
                <a:latin typeface="Arial" panose="020B0604020202020204" pitchFamily="34" charset="0"/>
                <a:cs typeface="Arial" panose="020B0604020202020204" pitchFamily="34" charset="0"/>
              </a:rPr>
              <a:t> and lack of battery focus/maintenance will cause the battery pack to have different state of charge which only will be worse if charged with 24V (in which 98% of all HCV and industrial vehicles are)    </a:t>
            </a:r>
          </a:p>
          <a:p>
            <a:pPr marL="0" indent="0">
              <a:buFont typeface="Arial" panose="020B0604020202020204" pitchFamily="34" charset="0"/>
              <a:buNone/>
            </a:pPr>
            <a:r>
              <a:rPr lang="en-GB" u="sng" dirty="0">
                <a:latin typeface="Arial" panose="020B0604020202020204" pitchFamily="34" charset="0"/>
                <a:cs typeface="Arial" panose="020B0604020202020204" pitchFamily="34" charset="0"/>
              </a:rPr>
              <a:t> </a:t>
            </a:r>
            <a:endParaRPr lang="sv-SE" u="sng"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E8EE3BAB-E66C-4D4E-9AC1-6E13837AD648}"/>
              </a:ext>
            </a:extLst>
          </p:cNvPr>
          <p:cNvGrpSpPr/>
          <p:nvPr/>
        </p:nvGrpSpPr>
        <p:grpSpPr>
          <a:xfrm>
            <a:off x="5198424" y="4267865"/>
            <a:ext cx="1857191" cy="837137"/>
            <a:chOff x="5108953" y="4037161"/>
            <a:chExt cx="3408329" cy="973640"/>
          </a:xfrm>
        </p:grpSpPr>
        <p:pic>
          <p:nvPicPr>
            <p:cNvPr id="30" name="Picture 29">
              <a:extLst>
                <a:ext uri="{FF2B5EF4-FFF2-40B4-BE49-F238E27FC236}">
                  <a16:creationId xmlns:a16="http://schemas.microsoft.com/office/drawing/2014/main" id="{0116D0EC-4BBF-4486-8294-75E0821834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167" y="4037161"/>
              <a:ext cx="1053413" cy="735946"/>
            </a:xfrm>
            <a:prstGeom prst="rect">
              <a:avLst/>
            </a:prstGeom>
            <a:effectLst>
              <a:outerShdw blurRad="76200" dir="13500000" sy="23000" kx="1200000" algn="br" rotWithShape="0">
                <a:prstClr val="black">
                  <a:alpha val="20000"/>
                </a:prstClr>
              </a:outerShdw>
            </a:effectLst>
          </p:spPr>
        </p:pic>
        <p:pic>
          <p:nvPicPr>
            <p:cNvPr id="31" name="Picture 30">
              <a:extLst>
                <a:ext uri="{FF2B5EF4-FFF2-40B4-BE49-F238E27FC236}">
                  <a16:creationId xmlns:a16="http://schemas.microsoft.com/office/drawing/2014/main" id="{59BE2155-2041-4A6D-AE82-BA53F60F24F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7958" y="4037161"/>
              <a:ext cx="1053413" cy="735946"/>
            </a:xfrm>
            <a:prstGeom prst="rect">
              <a:avLst/>
            </a:prstGeom>
            <a:effectLst>
              <a:outerShdw blurRad="76200" dir="13500000" sy="23000" kx="1200000" algn="br" rotWithShape="0">
                <a:prstClr val="black">
                  <a:alpha val="20000"/>
                </a:prstClr>
              </a:outerShdw>
            </a:effectLst>
          </p:spPr>
        </p:pic>
        <p:sp>
          <p:nvSpPr>
            <p:cNvPr id="32" name="Rounded Rectangle 26">
              <a:extLst>
                <a:ext uri="{FF2B5EF4-FFF2-40B4-BE49-F238E27FC236}">
                  <a16:creationId xmlns:a16="http://schemas.microsoft.com/office/drawing/2014/main" id="{7AAC0271-E1CA-4EE0-B713-FFD65630C53D}"/>
                </a:ext>
              </a:extLst>
            </p:cNvPr>
            <p:cNvSpPr/>
            <p:nvPr/>
          </p:nvSpPr>
          <p:spPr>
            <a:xfrm>
              <a:off x="5108953" y="4773656"/>
              <a:ext cx="3408329" cy="23714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3"/>
            </a:p>
          </p:txBody>
        </p:sp>
      </p:grpSp>
      <p:grpSp>
        <p:nvGrpSpPr>
          <p:cNvPr id="42" name="Group 41">
            <a:extLst>
              <a:ext uri="{FF2B5EF4-FFF2-40B4-BE49-F238E27FC236}">
                <a16:creationId xmlns:a16="http://schemas.microsoft.com/office/drawing/2014/main" id="{57B2E124-74C3-4CAC-A0DD-FEB08AC267B6}"/>
              </a:ext>
            </a:extLst>
          </p:cNvPr>
          <p:cNvGrpSpPr/>
          <p:nvPr/>
        </p:nvGrpSpPr>
        <p:grpSpPr>
          <a:xfrm rot="20573542">
            <a:off x="1820246" y="4373751"/>
            <a:ext cx="1993437" cy="753428"/>
            <a:chOff x="5108953" y="4037161"/>
            <a:chExt cx="3408329" cy="973640"/>
          </a:xfrm>
        </p:grpSpPr>
        <p:pic>
          <p:nvPicPr>
            <p:cNvPr id="43" name="Picture 42">
              <a:extLst>
                <a:ext uri="{FF2B5EF4-FFF2-40B4-BE49-F238E27FC236}">
                  <a16:creationId xmlns:a16="http://schemas.microsoft.com/office/drawing/2014/main" id="{D221176B-3296-4243-887D-CA43A681D4D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167" y="4037161"/>
              <a:ext cx="1053413" cy="735946"/>
            </a:xfrm>
            <a:prstGeom prst="rect">
              <a:avLst/>
            </a:prstGeom>
            <a:effectLst>
              <a:outerShdw blurRad="76200" dir="13500000" sy="23000" kx="1200000" algn="br" rotWithShape="0">
                <a:prstClr val="black">
                  <a:alpha val="20000"/>
                </a:prstClr>
              </a:outerShdw>
            </a:effectLst>
          </p:spPr>
        </p:pic>
        <p:pic>
          <p:nvPicPr>
            <p:cNvPr id="44" name="Picture 43">
              <a:extLst>
                <a:ext uri="{FF2B5EF4-FFF2-40B4-BE49-F238E27FC236}">
                  <a16:creationId xmlns:a16="http://schemas.microsoft.com/office/drawing/2014/main" id="{AD5FD6DC-83E1-40C0-8851-5D6CD8809EC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7958" y="4037161"/>
              <a:ext cx="1053413" cy="735946"/>
            </a:xfrm>
            <a:prstGeom prst="rect">
              <a:avLst/>
            </a:prstGeom>
            <a:effectLst>
              <a:outerShdw blurRad="76200" dir="13500000" sy="23000" kx="1200000" algn="br" rotWithShape="0">
                <a:prstClr val="black">
                  <a:alpha val="20000"/>
                </a:prstClr>
              </a:outerShdw>
            </a:effectLst>
          </p:spPr>
        </p:pic>
        <p:sp>
          <p:nvSpPr>
            <p:cNvPr id="45" name="Rounded Rectangle 35">
              <a:extLst>
                <a:ext uri="{FF2B5EF4-FFF2-40B4-BE49-F238E27FC236}">
                  <a16:creationId xmlns:a16="http://schemas.microsoft.com/office/drawing/2014/main" id="{EA7372C0-352F-42B2-9B61-328B1192FA14}"/>
                </a:ext>
              </a:extLst>
            </p:cNvPr>
            <p:cNvSpPr/>
            <p:nvPr/>
          </p:nvSpPr>
          <p:spPr>
            <a:xfrm>
              <a:off x="5108953" y="4773656"/>
              <a:ext cx="3408329" cy="23714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3"/>
            </a:p>
          </p:txBody>
        </p:sp>
      </p:grpSp>
      <p:sp>
        <p:nvSpPr>
          <p:cNvPr id="46" name="Isosceles Triangle 45">
            <a:extLst>
              <a:ext uri="{FF2B5EF4-FFF2-40B4-BE49-F238E27FC236}">
                <a16:creationId xmlns:a16="http://schemas.microsoft.com/office/drawing/2014/main" id="{1454DF5E-7908-43A6-92D6-1910B31FF3DF}"/>
              </a:ext>
            </a:extLst>
          </p:cNvPr>
          <p:cNvSpPr/>
          <p:nvPr/>
        </p:nvSpPr>
        <p:spPr>
          <a:xfrm>
            <a:off x="5707605" y="5105002"/>
            <a:ext cx="838830" cy="589448"/>
          </a:xfrm>
          <a:prstGeom prst="triangl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Isosceles Triangle 46">
            <a:extLst>
              <a:ext uri="{FF2B5EF4-FFF2-40B4-BE49-F238E27FC236}">
                <a16:creationId xmlns:a16="http://schemas.microsoft.com/office/drawing/2014/main" id="{055A2DD8-B1F4-46CC-AFDF-2C5243235FB5}"/>
              </a:ext>
            </a:extLst>
          </p:cNvPr>
          <p:cNvSpPr/>
          <p:nvPr/>
        </p:nvSpPr>
        <p:spPr>
          <a:xfrm>
            <a:off x="2563344" y="5105002"/>
            <a:ext cx="838830" cy="589448"/>
          </a:xfrm>
          <a:prstGeom prst="triangl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Title 1">
            <a:extLst>
              <a:ext uri="{FF2B5EF4-FFF2-40B4-BE49-F238E27FC236}">
                <a16:creationId xmlns:a16="http://schemas.microsoft.com/office/drawing/2014/main" id="{8B1725D0-F270-48FD-8EF4-241BF2C75C08}"/>
              </a:ext>
            </a:extLst>
          </p:cNvPr>
          <p:cNvSpPr txBox="1">
            <a:spLocks/>
          </p:cNvSpPr>
          <p:nvPr/>
        </p:nvSpPr>
        <p:spPr>
          <a:xfrm>
            <a:off x="1358094" y="389171"/>
            <a:ext cx="7680660" cy="952500"/>
          </a:xfrm>
          <a:prstGeom prst="rect">
            <a:avLst/>
          </a:prstGeom>
        </p:spPr>
        <p:txBody>
          <a:bodyPr vert="horz" lIns="76200" tIns="38100" rIns="76200" bIns="38100" rtlCol="0" anchor="ctr">
            <a:normAutofit/>
          </a:bodyPr>
          <a:lstStyle>
            <a:lvl1pPr algn="l" defTabSz="914400" rtl="0" eaLnBrk="1" latinLnBrk="0" hangingPunct="1">
              <a:spcBef>
                <a:spcPct val="0"/>
              </a:spcBef>
              <a:buNone/>
              <a:defRPr sz="3200" b="1" i="1" kern="1200">
                <a:solidFill>
                  <a:schemeClr val="accent6"/>
                </a:solidFill>
                <a:latin typeface="Arial" pitchFamily="34" charset="0"/>
                <a:ea typeface="+mj-ea"/>
                <a:cs typeface="Arial" pitchFamily="34" charset="0"/>
              </a:defRPr>
            </a:lvl1pPr>
          </a:lstStyle>
          <a:p>
            <a:r>
              <a:rPr lang="en-GB" sz="2667" dirty="0"/>
              <a:t>What is battery balancing ? </a:t>
            </a:r>
          </a:p>
        </p:txBody>
      </p:sp>
    </p:spTree>
    <p:custDataLst>
      <p:tags r:id="rId1"/>
    </p:custDataLst>
    <p:extLst>
      <p:ext uri="{BB962C8B-B14F-4D97-AF65-F5344CB8AC3E}">
        <p14:creationId xmlns:p14="http://schemas.microsoft.com/office/powerpoint/2010/main" val="9788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wipe(left)">
                                      <p:cBhvr>
                                        <p:cTn id="7" dur="500"/>
                                        <p:tgtEl>
                                          <p:spTgt spid="2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left)">
                                      <p:cBhvr>
                                        <p:cTn id="27" dur="500"/>
                                        <p:tgtEl>
                                          <p:spTgt spid="24">
                                            <p:txEl>
                                              <p:pRg st="3" end="3"/>
                                            </p:txEl>
                                          </p:spTgt>
                                        </p:tgtEl>
                                      </p:cBhvr>
                                    </p:animEffect>
                                  </p:childTnLst>
                                </p:cTn>
                              </p:par>
                              <p:par>
                                <p:cTn id="28" presetID="10" presetClass="exit" presetSubtype="0" fill="hold" nodeType="with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5096" y="4452659"/>
            <a:ext cx="984097" cy="656065"/>
          </a:xfrm>
        </p:spPr>
      </p:pic>
      <p:pic>
        <p:nvPicPr>
          <p:cNvPr id="18" name="Content Placeholder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303677" y="3443405"/>
            <a:ext cx="984097" cy="65606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969" y="2465485"/>
            <a:ext cx="984097" cy="656065"/>
          </a:xfrm>
          <a:prstGeom prst="rect">
            <a:avLst/>
          </a:prstGeom>
        </p:spPr>
      </p:pic>
      <p:sp>
        <p:nvSpPr>
          <p:cNvPr id="21" name="TextBox 20"/>
          <p:cNvSpPr txBox="1"/>
          <p:nvPr/>
        </p:nvSpPr>
        <p:spPr>
          <a:xfrm>
            <a:off x="956912" y="2585768"/>
            <a:ext cx="959461" cy="415498"/>
          </a:xfrm>
          <a:prstGeom prst="rect">
            <a:avLst/>
          </a:prstGeom>
          <a:noFill/>
          <a:ln>
            <a:noFill/>
          </a:ln>
        </p:spPr>
        <p:txBody>
          <a:bodyPr wrap="square" rtlCol="0">
            <a:spAutoFit/>
          </a:bodyPr>
          <a:lstStyle/>
          <a:p>
            <a:r>
              <a:rPr lang="en-GB"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rPr>
              <a:t>11.7A</a:t>
            </a:r>
            <a:endParaRPr lang="sv-SE"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endParaRPr>
          </a:p>
        </p:txBody>
      </p:sp>
      <p:sp>
        <p:nvSpPr>
          <p:cNvPr id="22" name="TextBox 21"/>
          <p:cNvSpPr txBox="1"/>
          <p:nvPr/>
        </p:nvSpPr>
        <p:spPr>
          <a:xfrm>
            <a:off x="1165633" y="4541609"/>
            <a:ext cx="510139" cy="415498"/>
          </a:xfrm>
          <a:prstGeom prst="rect">
            <a:avLst/>
          </a:prstGeom>
          <a:noFill/>
          <a:ln>
            <a:noFill/>
          </a:ln>
        </p:spPr>
        <p:txBody>
          <a:bodyPr wrap="square" rtlCol="0">
            <a:spAutoFit/>
          </a:bodyPr>
          <a:lstStyle/>
          <a:p>
            <a:r>
              <a:rPr lang="en-GB"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rPr>
              <a:t>4A</a:t>
            </a:r>
            <a:endParaRPr lang="sv-SE"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endParaRPr>
          </a:p>
        </p:txBody>
      </p:sp>
      <p:sp>
        <p:nvSpPr>
          <p:cNvPr id="23" name="TextBox 22"/>
          <p:cNvSpPr txBox="1"/>
          <p:nvPr/>
        </p:nvSpPr>
        <p:spPr>
          <a:xfrm>
            <a:off x="1165633" y="3587226"/>
            <a:ext cx="617479" cy="415498"/>
          </a:xfrm>
          <a:prstGeom prst="rect">
            <a:avLst/>
          </a:prstGeom>
          <a:noFill/>
          <a:ln>
            <a:noFill/>
          </a:ln>
        </p:spPr>
        <p:txBody>
          <a:bodyPr wrap="square" rtlCol="0">
            <a:spAutoFit/>
          </a:bodyPr>
          <a:lstStyle/>
          <a:p>
            <a:r>
              <a:rPr lang="en-GB"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rPr>
              <a:t>2A</a:t>
            </a:r>
            <a:endParaRPr lang="sv-SE"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endParaRPr>
          </a:p>
        </p:txBody>
      </p:sp>
      <p:sp>
        <p:nvSpPr>
          <p:cNvPr id="2" name="Isosceles Triangle 1"/>
          <p:cNvSpPr/>
          <p:nvPr/>
        </p:nvSpPr>
        <p:spPr>
          <a:xfrm>
            <a:off x="4073377" y="3447713"/>
            <a:ext cx="838830" cy="589448"/>
          </a:xfrm>
          <a:prstGeom prst="triangl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oup 5"/>
          <p:cNvGrpSpPr/>
          <p:nvPr/>
        </p:nvGrpSpPr>
        <p:grpSpPr>
          <a:xfrm rot="20573542">
            <a:off x="2788627" y="2453806"/>
            <a:ext cx="3408329" cy="973640"/>
            <a:chOff x="5108953" y="4037161"/>
            <a:chExt cx="3408329" cy="973640"/>
          </a:xfrm>
        </p:grpSpPr>
        <p:pic>
          <p:nvPicPr>
            <p:cNvPr id="34" name="Picture 3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167" y="4037161"/>
              <a:ext cx="1053413" cy="735946"/>
            </a:xfrm>
            <a:prstGeom prst="rect">
              <a:avLst/>
            </a:prstGeom>
            <a:effectLst>
              <a:outerShdw blurRad="76200" dir="13500000" sy="23000" kx="1200000" algn="br" rotWithShape="0">
                <a:prstClr val="black">
                  <a:alpha val="20000"/>
                </a:prstClr>
              </a:outerShdw>
            </a:effectLst>
          </p:spPr>
        </p:pic>
        <p:pic>
          <p:nvPicPr>
            <p:cNvPr id="35" name="Picture 3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7958" y="4037161"/>
              <a:ext cx="1053413" cy="735946"/>
            </a:xfrm>
            <a:prstGeom prst="rect">
              <a:avLst/>
            </a:prstGeom>
            <a:effectLst>
              <a:outerShdw blurRad="76200" dir="13500000" sy="23000" kx="1200000" algn="br" rotWithShape="0">
                <a:prstClr val="black">
                  <a:alpha val="20000"/>
                </a:prstClr>
              </a:outerShdw>
            </a:effectLst>
          </p:spPr>
        </p:pic>
        <p:sp>
          <p:nvSpPr>
            <p:cNvPr id="36" name="Rounded Rectangle 35"/>
            <p:cNvSpPr/>
            <p:nvPr/>
          </p:nvSpPr>
          <p:spPr>
            <a:xfrm>
              <a:off x="5108953" y="4773656"/>
              <a:ext cx="3408329" cy="23714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3"/>
            </a:p>
          </p:txBody>
        </p:sp>
      </p:gr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545" y="1430236"/>
            <a:ext cx="555197" cy="682060"/>
          </a:xfrm>
          <a:prstGeom prst="rect">
            <a:avLst/>
          </a:prstGeom>
        </p:spPr>
      </p:pic>
      <p:sp>
        <p:nvSpPr>
          <p:cNvPr id="40" name="TextBox 39"/>
          <p:cNvSpPr txBox="1"/>
          <p:nvPr/>
        </p:nvSpPr>
        <p:spPr>
          <a:xfrm>
            <a:off x="1127902" y="1522259"/>
            <a:ext cx="617479" cy="415498"/>
          </a:xfrm>
          <a:prstGeom prst="rect">
            <a:avLst/>
          </a:prstGeom>
          <a:noFill/>
          <a:ln>
            <a:noFill/>
          </a:ln>
        </p:spPr>
        <p:txBody>
          <a:bodyPr wrap="square" rtlCol="0">
            <a:spAutoFit/>
          </a:bodyPr>
          <a:lstStyle/>
          <a:p>
            <a:r>
              <a:rPr lang="en-GB"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rPr>
              <a:t>2A</a:t>
            </a:r>
            <a:endParaRPr lang="sv-SE" sz="2100" b="1" dirty="0">
              <a:ln w="12700">
                <a:solidFill>
                  <a:schemeClr val="accent2"/>
                </a:solidFill>
                <a:prstDash val="solid"/>
              </a:ln>
              <a:solidFill>
                <a:schemeClr val="accent2"/>
              </a:solidFill>
              <a:effectLst>
                <a:outerShdw blurRad="50800" dist="38100" dir="2700000" algn="tl" rotWithShape="0">
                  <a:prstClr val="black">
                    <a:alpha val="40000"/>
                  </a:prstClr>
                </a:outerShdw>
              </a:effectLst>
            </a:endParaRPr>
          </a:p>
        </p:txBody>
      </p:sp>
      <p:grpSp>
        <p:nvGrpSpPr>
          <p:cNvPr id="17" name="Group 16"/>
          <p:cNvGrpSpPr/>
          <p:nvPr/>
        </p:nvGrpSpPr>
        <p:grpSpPr>
          <a:xfrm>
            <a:off x="4341662" y="608693"/>
            <a:ext cx="3408329" cy="973640"/>
            <a:chOff x="5108953" y="4037161"/>
            <a:chExt cx="3408329" cy="973640"/>
          </a:xfrm>
        </p:grpSpPr>
        <p:pic>
          <p:nvPicPr>
            <p:cNvPr id="25" name="Picture 2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167" y="4037161"/>
              <a:ext cx="1053413" cy="735946"/>
            </a:xfrm>
            <a:prstGeom prst="rect">
              <a:avLst/>
            </a:prstGeom>
            <a:effectLst>
              <a:outerShdw blurRad="76200" dir="13500000" sy="23000" kx="1200000" algn="br" rotWithShape="0">
                <a:prstClr val="black">
                  <a:alpha val="20000"/>
                </a:prstClr>
              </a:outerShdw>
            </a:effectLst>
          </p:spPr>
        </p:pic>
        <p:pic>
          <p:nvPicPr>
            <p:cNvPr id="26" name="Picture 2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7958" y="4037161"/>
              <a:ext cx="1053413" cy="735946"/>
            </a:xfrm>
            <a:prstGeom prst="rect">
              <a:avLst/>
            </a:prstGeom>
            <a:effectLst>
              <a:outerShdw blurRad="76200" dir="13500000" sy="23000" kx="1200000" algn="br" rotWithShape="0">
                <a:prstClr val="black">
                  <a:alpha val="20000"/>
                </a:prstClr>
              </a:outerShdw>
            </a:effectLst>
          </p:spPr>
        </p:pic>
        <p:sp>
          <p:nvSpPr>
            <p:cNvPr id="27" name="Rounded Rectangle 26"/>
            <p:cNvSpPr/>
            <p:nvPr/>
          </p:nvSpPr>
          <p:spPr>
            <a:xfrm>
              <a:off x="5108953" y="4773656"/>
              <a:ext cx="3408329" cy="23714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3"/>
            </a:p>
          </p:txBody>
        </p:sp>
      </p:grpSp>
      <p:sp>
        <p:nvSpPr>
          <p:cNvPr id="28" name="Title 1"/>
          <p:cNvSpPr txBox="1">
            <a:spLocks/>
          </p:cNvSpPr>
          <p:nvPr/>
        </p:nvSpPr>
        <p:spPr>
          <a:xfrm>
            <a:off x="1563167" y="839230"/>
            <a:ext cx="5915025" cy="512567"/>
          </a:xfrm>
          <a:prstGeom prst="rect">
            <a:avLst/>
          </a:prstGeom>
        </p:spPr>
        <p:txBody>
          <a:bodyPr/>
          <a:lstStyle>
            <a:lvl1pPr algn="l" defTabSz="914400" rtl="0" eaLnBrk="1" latinLnBrk="0" hangingPunct="1">
              <a:lnSpc>
                <a:spcPct val="90000"/>
              </a:lnSpc>
              <a:spcBef>
                <a:spcPct val="0"/>
              </a:spcBef>
              <a:buNone/>
              <a:defRPr sz="3600" b="1" i="1" kern="1200">
                <a:solidFill>
                  <a:schemeClr val="accent2"/>
                </a:solidFill>
                <a:latin typeface="Arial" panose="020B0604020202020204" pitchFamily="34" charset="0"/>
                <a:ea typeface="+mj-ea"/>
                <a:cs typeface="Arial" panose="020B0604020202020204" pitchFamily="34" charset="0"/>
              </a:defRPr>
            </a:lvl1pPr>
          </a:lstStyle>
          <a:p>
            <a:r>
              <a:rPr lang="en-GB" sz="2700" dirty="0"/>
              <a:t>Why Charge</a:t>
            </a:r>
            <a:endParaRPr lang="sv-SE" sz="2700" dirty="0"/>
          </a:p>
        </p:txBody>
      </p:sp>
    </p:spTree>
    <p:custDataLst>
      <p:tags r:id="rId1"/>
    </p:custDataLst>
    <p:extLst>
      <p:ext uri="{BB962C8B-B14F-4D97-AF65-F5344CB8AC3E}">
        <p14:creationId xmlns:p14="http://schemas.microsoft.com/office/powerpoint/2010/main" val="37937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10" presetClass="entr" presetSubtype="0" fill="hold" nodeType="afterEffect">
                                  <p:stCondLst>
                                    <p:cond delay="1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par>
                          <p:cTn id="18" fill="hold">
                            <p:stCondLst>
                              <p:cond delay="3000"/>
                            </p:stCondLst>
                            <p:childTnLst>
                              <p:par>
                                <p:cTn id="19" presetID="10" presetClass="entr" presetSubtype="0" fill="hold" nodeType="afterEffect">
                                  <p:stCondLst>
                                    <p:cond delay="1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par>
                          <p:cTn id="25" fill="hold">
                            <p:stCondLst>
                              <p:cond delay="5500"/>
                            </p:stCondLst>
                            <p:childTnLst>
                              <p:par>
                                <p:cTn id="26" presetID="10" presetClass="entr" presetSubtype="0" fill="hold" nodeType="after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xit" presetSubtype="0" fill="hold"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424208"/>
            <a:ext cx="7886700" cy="1104636"/>
          </a:xfrm>
        </p:spPr>
        <p:txBody>
          <a:bodyPr/>
          <a:lstStyle/>
          <a:p>
            <a:r>
              <a:rPr lang="en-GB" dirty="0"/>
              <a:t>Arriva buses</a:t>
            </a:r>
            <a:endParaRPr lang="sv-SE" dirty="0"/>
          </a:p>
        </p:txBody>
      </p:sp>
      <p:sp>
        <p:nvSpPr>
          <p:cNvPr id="11" name="Content Placeholder 6"/>
          <p:cNvSpPr>
            <a:spLocks noGrp="1"/>
          </p:cNvSpPr>
          <p:nvPr>
            <p:ph sz="half" idx="4294967295"/>
          </p:nvPr>
        </p:nvSpPr>
        <p:spPr>
          <a:xfrm>
            <a:off x="427397" y="1911151"/>
            <a:ext cx="3704657" cy="3334244"/>
          </a:xfrm>
          <a:prstGeom prst="rect">
            <a:avLst/>
          </a:prstGeom>
        </p:spPr>
        <p:txBody>
          <a:bodyPr>
            <a:noAutofit/>
          </a:bodyPr>
          <a:lstStyle/>
          <a:p>
            <a:pPr>
              <a:buClrTx/>
            </a:pPr>
            <a:endParaRPr lang="en-GB" sz="1800" dirty="0">
              <a:latin typeface="Arial" panose="020B0604020202020204" pitchFamily="34" charset="0"/>
              <a:cs typeface="Arial" panose="020B0604020202020204" pitchFamily="34" charset="0"/>
            </a:endParaRPr>
          </a:p>
          <a:p>
            <a:pPr marL="0" indent="0">
              <a:buClrTx/>
              <a:buNone/>
            </a:pPr>
            <a:r>
              <a:rPr lang="en-GB" sz="1800" dirty="0">
                <a:latin typeface="Arial" panose="020B0604020202020204" pitchFamily="34" charset="0"/>
                <a:cs typeface="Arial" panose="020B0604020202020204" pitchFamily="34" charset="0"/>
              </a:rPr>
              <a:t>Several years ago Arriva buses in Denmark Identified that batteries were one of the main causes of their electrical breakdowns.</a:t>
            </a:r>
          </a:p>
          <a:p>
            <a:pPr marL="0" indent="0">
              <a:buClrTx/>
              <a:buNone/>
            </a:pPr>
            <a:endParaRPr lang="en-GB" sz="1800" dirty="0">
              <a:latin typeface="Arial" panose="020B0604020202020204" pitchFamily="34" charset="0"/>
              <a:cs typeface="Arial" panose="020B0604020202020204" pitchFamily="34" charset="0"/>
            </a:endParaRPr>
          </a:p>
          <a:p>
            <a:pPr>
              <a:buClrTx/>
            </a:pPr>
            <a:r>
              <a:rPr lang="en-GB" sz="1800" dirty="0">
                <a:latin typeface="Arial" panose="020B0604020202020204" pitchFamily="34" charset="0"/>
                <a:cs typeface="Arial" panose="020B0604020202020204" pitchFamily="34" charset="0"/>
              </a:rPr>
              <a:t>Over 50% reduction in battery related breakdowns </a:t>
            </a:r>
          </a:p>
          <a:p>
            <a:pPr>
              <a:buClrTx/>
            </a:pPr>
            <a:r>
              <a:rPr lang="en-GB" sz="1800" dirty="0">
                <a:latin typeface="Arial" panose="020B0604020202020204" pitchFamily="34" charset="0"/>
                <a:cs typeface="Arial" panose="020B0604020202020204" pitchFamily="34" charset="0"/>
              </a:rPr>
              <a:t>Similar reduction in battery replacement cost</a:t>
            </a:r>
          </a:p>
          <a:p>
            <a:pPr>
              <a:buClrTx/>
            </a:pPr>
            <a:endParaRPr lang="en-GB" sz="1800" dirty="0">
              <a:latin typeface="Arial" panose="020B0604020202020204" pitchFamily="34" charset="0"/>
              <a:cs typeface="Arial" panose="020B0604020202020204" pitchFamily="34" charset="0"/>
            </a:endParaRPr>
          </a:p>
          <a:p>
            <a:pPr>
              <a:buClrTx/>
            </a:pPr>
            <a:endParaRPr lang="en-GB"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1017" y="452367"/>
            <a:ext cx="3811141" cy="11046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54" y="1715020"/>
            <a:ext cx="4802582" cy="3201721"/>
          </a:xfrm>
          <a:prstGeom prst="rect">
            <a:avLst/>
          </a:prstGeom>
        </p:spPr>
      </p:pic>
    </p:spTree>
    <p:custDataLst>
      <p:tags r:id="rId1"/>
    </p:custDataLst>
    <p:extLst>
      <p:ext uri="{BB962C8B-B14F-4D97-AF65-F5344CB8AC3E}">
        <p14:creationId xmlns:p14="http://schemas.microsoft.com/office/powerpoint/2010/main" val="3494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Grf8ysM"/>
  <p:tag name="ARTICULATE_SLIDE_THUMBNAIL_REFRESH" val="1"/>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2284</TotalTime>
  <Words>757</Words>
  <Application>Microsoft Office PowerPoint</Application>
  <PresentationFormat>On-screen Show (16:10)</PresentationFormat>
  <Paragraphs>137</Paragraphs>
  <Slides>11</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Forza Black Italic</vt:lpstr>
      <vt:lpstr>Forza Medium</vt:lpstr>
      <vt:lpstr>Forza Medium Italic</vt:lpstr>
      <vt:lpstr>Wingdings</vt:lpstr>
      <vt:lpstr>Office Theme</vt:lpstr>
      <vt:lpstr>PowerPoint Presentation</vt:lpstr>
      <vt:lpstr>PowerPoint Presentation</vt:lpstr>
      <vt:lpstr>“Snapshot analysis”</vt:lpstr>
      <vt:lpstr>PowerPoint Presentation</vt:lpstr>
      <vt:lpstr>PowerPoint Presentation</vt:lpstr>
      <vt:lpstr>PowerPoint Presentation</vt:lpstr>
      <vt:lpstr>PowerPoint Presentation</vt:lpstr>
      <vt:lpstr>PowerPoint Presentation</vt:lpstr>
      <vt:lpstr>Arriva buses</vt:lpstr>
      <vt:lpstr>Logitrans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Zeal Tony</dc:creator>
  <cp:lastModifiedBy>Hjuler Henrik</cp:lastModifiedBy>
  <cp:revision>123</cp:revision>
  <dcterms:created xsi:type="dcterms:W3CDTF">2018-09-05T10:22:16Z</dcterms:created>
  <dcterms:modified xsi:type="dcterms:W3CDTF">2019-10-11T10:37:44Z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1BDACB4D-70AA-4E16-B7FF-A112DB384694</vt:lpwstr>
  </property>
  <property fmtid="{D5CDD505-2E9C-101B-9397-08002B2CF9AE}" pid="3" name="ArticulatePath">
    <vt:lpwstr>volvo ideas</vt:lpwstr>
  </property>
</Properties>
</file>